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charts/chart13.xml" ContentType="application/vnd.openxmlformats-officedocument.drawingml.chart+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drawings/drawing3.xml" ContentType="application/vnd.openxmlformats-officedocument.drawingml.chartshape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charts/chart8.xml" ContentType="application/vnd.openxmlformats-officedocument.drawingml.chart+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comments/comment1.xml" ContentType="application/vnd.openxmlformats-officedocument.presentationml.comments+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charts/chart10.xml" ContentType="application/vnd.openxmlformats-officedocument.drawingml.chart+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131.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harts/chart9.xml" ContentType="application/vnd.openxmlformats-officedocument.drawingml.chart+xml"/>
  <Override PartName="/ppt/tags/tag158.xml" ContentType="application/vnd.openxmlformats-officedocument.presentationml.tags+xml"/>
  <Override PartName="/ppt/charts/chart11.xml" ContentType="application/vnd.openxmlformats-officedocument.drawingml.chart+xml"/>
  <Override PartName="/ppt/tags/tag169.xml" ContentType="application/vnd.openxmlformats-officedocument.presentationml.tags+xml"/>
  <Override PartName="/ppt/tags/tag187.xml" ContentType="application/vnd.openxmlformats-officedocument.presentationml.tags+xml"/>
  <Override PartName="/ppt/tags/tag210.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notesSlides/notesSlide9.xml" ContentType="application/vnd.openxmlformats-officedocument.presentationml.notesSlide+xml"/>
  <Override PartName="/ppt/tags/tag165.xml" ContentType="application/vnd.openxmlformats-officedocument.presentationml.tags+xml"/>
  <Override PartName="/ppt/tags/tag176.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charts/chart5.xml" ContentType="application/vnd.openxmlformats-officedocument.drawingml.chart+xml"/>
  <Override PartName="/ppt/tags/tag136.xml" ContentType="application/vnd.openxmlformats-officedocument.presentationml.tags+xml"/>
  <Override PartName="/ppt/tags/tag154.xml" ContentType="application/vnd.openxmlformats-officedocument.presentationml.tags+xml"/>
  <Override PartName="/ppt/notesSlides/notesSlide10.xml" ContentType="application/vnd.openxmlformats-officedocument.presentationml.notesSlide+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190.xml" ContentType="application/vnd.openxmlformats-officedocument.presentationml.tags+xml"/>
  <Override PartName="/ppt/slides/slide28.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slides/slide24.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charts/chart16.xml" ContentType="application/vnd.openxmlformats-officedocument.drawingml.chart+xml"/>
  <Override PartName="/ppt/tags/tag215.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charts/chart12.xml" ContentType="application/vnd.openxmlformats-officedocument.drawingml.chart+xml"/>
  <Override PartName="/ppt/tags/tag177.xml" ContentType="application/vnd.openxmlformats-officedocument.presentationml.tags+xml"/>
  <Override PartName="/ppt/tags/tag211.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charts/chart6.xml" ContentType="application/vnd.openxmlformats-officedocument.drawingml.chart+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notesSlides/notesSlide11.xml" ContentType="application/vnd.openxmlformats-officedocument.presentationml.notesSlide+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notesSlides/notesSlide6.xml" ContentType="application/vnd.openxmlformats-officedocument.presentationml.notesSlide+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drawings/drawing2.xml" ContentType="application/vnd.openxmlformats-officedocument.drawingml.chartshape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charts/chart7.xml" ContentType="application/vnd.openxmlformats-officedocument.drawingml.chart+xml"/>
  <Override PartName="/ppt/tags/tag138.xml" ContentType="application/vnd.openxmlformats-officedocument.presentationml.tags+xml"/>
  <Override PartName="/ppt/tags/tag185.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charts/chart14.xml" ContentType="application/vnd.openxmlformats-officedocument.drawingml.chart+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charts/chart4.xml" ContentType="application/vnd.openxmlformats-officedocument.drawingml.chart+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4"/>
  </p:notesMasterIdLst>
  <p:handoutMasterIdLst>
    <p:handoutMasterId r:id="rId35"/>
  </p:handoutMasterIdLst>
  <p:sldIdLst>
    <p:sldId id="256" r:id="rId2"/>
    <p:sldId id="257" r:id="rId3"/>
    <p:sldId id="258" r:id="rId4"/>
    <p:sldId id="284" r:id="rId5"/>
    <p:sldId id="288" r:id="rId6"/>
    <p:sldId id="289" r:id="rId7"/>
    <p:sldId id="290" r:id="rId8"/>
    <p:sldId id="291" r:id="rId9"/>
    <p:sldId id="292" r:id="rId10"/>
    <p:sldId id="287" r:id="rId11"/>
    <p:sldId id="293" r:id="rId12"/>
    <p:sldId id="260" r:id="rId13"/>
    <p:sldId id="259" r:id="rId14"/>
    <p:sldId id="263" r:id="rId15"/>
    <p:sldId id="262"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5" r:id="rId32"/>
    <p:sldId id="286" r:id="rId33"/>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anfrAl" initials="C" lastIdx="1" clrIdx="0"/>
  <p:cmAuthor id="1" name="Gagne, Armand A. (EDU)" initials="GA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DEFFB"/>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6743" autoAdjust="0"/>
    <p:restoredTop sz="99012" autoAdjust="0"/>
  </p:normalViewPr>
  <p:slideViewPr>
    <p:cSldViewPr>
      <p:cViewPr>
        <p:scale>
          <a:sx n="150" d="100"/>
          <a:sy n="150" d="100"/>
        </p:scale>
        <p:origin x="690" y="2124"/>
      </p:cViewPr>
      <p:guideLst>
        <p:guide orient="horz" pos="2160"/>
        <p:guide pos="2880"/>
      </p:guideLst>
    </p:cSldViewPr>
  </p:slideViewPr>
  <p:outlineViewPr>
    <p:cViewPr>
      <p:scale>
        <a:sx n="33" d="100"/>
        <a:sy n="33" d="100"/>
      </p:scale>
      <p:origin x="0" y="2520"/>
    </p:cViewPr>
  </p:outlineViewPr>
  <p:notesTextViewPr>
    <p:cViewPr>
      <p:scale>
        <a:sx n="100" d="100"/>
        <a:sy n="100" d="100"/>
      </p:scale>
      <p:origin x="0" y="0"/>
    </p:cViewPr>
  </p:notesTextViewPr>
  <p:sorterViewPr>
    <p:cViewPr>
      <p:scale>
        <a:sx n="100" d="100"/>
        <a:sy n="100" d="100"/>
      </p:scale>
      <p:origin x="0" y="72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fr-CA"/>
  <c:style val="3"/>
  <c:chart>
    <c:title>
      <c:tx>
        <c:rich>
          <a:bodyPr/>
          <a:lstStyle/>
          <a:p>
            <a:pPr>
              <a:defRPr/>
            </a:pPr>
            <a:r>
              <a:rPr lang="en-CA"/>
              <a:t>Safety Issues and Environmental Concerns</a:t>
            </a:r>
          </a:p>
        </c:rich>
      </c:tx>
      <c:layout/>
    </c:title>
    <c:plotArea>
      <c:layout/>
      <c:barChart>
        <c:barDir val="col"/>
        <c:grouping val="clustered"/>
        <c:ser>
          <c:idx val="0"/>
          <c:order val="0"/>
          <c:tx>
            <c:strRef>
              <c:f>'Category 1'!$K$1</c:f>
              <c:strCache>
                <c:ptCount val="1"/>
                <c:pt idx="0">
                  <c:v>London</c:v>
                </c:pt>
              </c:strCache>
            </c:strRef>
          </c:tx>
          <c:dLbls>
            <c:txPr>
              <a:bodyPr/>
              <a:lstStyle/>
              <a:p>
                <a:pPr>
                  <a:defRPr b="1"/>
                </a:pPr>
                <a:endParaRPr lang="fr-FR"/>
              </a:p>
            </c:txPr>
            <c:showVal val="1"/>
          </c:dLbls>
          <c:cat>
            <c:strRef>
              <c:f>'Category 1'!$A$2:$A$5</c:f>
              <c:strCache>
                <c:ptCount val="4"/>
                <c:pt idx="0">
                  <c:v>Certification and repairs of equipment</c:v>
                </c:pt>
                <c:pt idx="1">
                  <c:v>Installation of emergency safety equipment </c:v>
                </c:pt>
                <c:pt idx="2">
                  <c:v>Replacement of unsafe equipment </c:v>
                </c:pt>
                <c:pt idx="3">
                  <c:v>Other</c:v>
                </c:pt>
              </c:strCache>
            </c:strRef>
          </c:cat>
          <c:val>
            <c:numRef>
              <c:f>'Category 1'!$K$2:$K$5</c:f>
              <c:numCache>
                <c:formatCode>0%</c:formatCode>
                <c:ptCount val="4"/>
                <c:pt idx="0">
                  <c:v>0.10291810167242495</c:v>
                </c:pt>
                <c:pt idx="1">
                  <c:v>0.70152224971340638</c:v>
                </c:pt>
                <c:pt idx="2">
                  <c:v>0.1771137188315644</c:v>
                </c:pt>
                <c:pt idx="3">
                  <c:v>1.8445929782603954E-2</c:v>
                </c:pt>
              </c:numCache>
            </c:numRef>
          </c:val>
        </c:ser>
        <c:ser>
          <c:idx val="1"/>
          <c:order val="1"/>
          <c:tx>
            <c:strRef>
              <c:f>'Category 1'!$Q$1</c:f>
              <c:strCache>
                <c:ptCount val="1"/>
                <c:pt idx="0">
                  <c:v>Province</c:v>
                </c:pt>
              </c:strCache>
            </c:strRef>
          </c:tx>
          <c:dLbls>
            <c:txPr>
              <a:bodyPr/>
              <a:lstStyle/>
              <a:p>
                <a:pPr>
                  <a:defRPr b="1"/>
                </a:pPr>
                <a:endParaRPr lang="fr-FR"/>
              </a:p>
            </c:txPr>
            <c:showVal val="1"/>
          </c:dLbls>
          <c:cat>
            <c:strRef>
              <c:f>'Category 1'!$A$2:$A$5</c:f>
              <c:strCache>
                <c:ptCount val="4"/>
                <c:pt idx="0">
                  <c:v>Certification and repairs of equipment</c:v>
                </c:pt>
                <c:pt idx="1">
                  <c:v>Installation of emergency safety equipment </c:v>
                </c:pt>
                <c:pt idx="2">
                  <c:v>Replacement of unsafe equipment </c:v>
                </c:pt>
                <c:pt idx="3">
                  <c:v>Other</c:v>
                </c:pt>
              </c:strCache>
            </c:strRef>
          </c:cat>
          <c:val>
            <c:numRef>
              <c:f>'Category 1'!$Q$2:$Q$5</c:f>
              <c:numCache>
                <c:formatCode>0%</c:formatCode>
                <c:ptCount val="4"/>
                <c:pt idx="0">
                  <c:v>0.12076433522731229</c:v>
                </c:pt>
                <c:pt idx="1">
                  <c:v>0.57055544678012482</c:v>
                </c:pt>
                <c:pt idx="2">
                  <c:v>0.18838271611422941</c:v>
                </c:pt>
                <c:pt idx="3">
                  <c:v>0.12029750187833384</c:v>
                </c:pt>
              </c:numCache>
            </c:numRef>
          </c:val>
        </c:ser>
        <c:axId val="115590656"/>
        <c:axId val="100295040"/>
      </c:barChart>
      <c:catAx>
        <c:axId val="115590656"/>
        <c:scaling>
          <c:orientation val="minMax"/>
        </c:scaling>
        <c:axPos val="b"/>
        <c:majorTickMark val="none"/>
        <c:tickLblPos val="nextTo"/>
        <c:crossAx val="100295040"/>
        <c:crosses val="autoZero"/>
        <c:auto val="1"/>
        <c:lblAlgn val="ctr"/>
        <c:lblOffset val="100"/>
      </c:catAx>
      <c:valAx>
        <c:axId val="100295040"/>
        <c:scaling>
          <c:orientation val="minMax"/>
        </c:scaling>
        <c:axPos val="l"/>
        <c:majorGridlines/>
        <c:numFmt formatCode="0%" sourceLinked="1"/>
        <c:majorTickMark val="none"/>
        <c:tickLblPos val="nextTo"/>
        <c:txPr>
          <a:bodyPr/>
          <a:lstStyle/>
          <a:p>
            <a:pPr>
              <a:defRPr b="1"/>
            </a:pPr>
            <a:endParaRPr lang="fr-FR"/>
          </a:p>
        </c:txPr>
        <c:crossAx val="115590656"/>
        <c:crosses val="autoZero"/>
        <c:crossBetween val="between"/>
      </c:valAx>
    </c:plotArea>
    <c:legend>
      <c:legendPos val="b"/>
      <c:layout/>
    </c:legend>
    <c:plotVisOnly val="1"/>
    <c:dispBlanksAs val="gap"/>
  </c:chart>
  <c:spPr>
    <a:solidFill>
      <a:schemeClr val="bg1"/>
    </a:solidFill>
  </c:spPr>
  <c:txPr>
    <a:bodyPr/>
    <a:lstStyle/>
    <a:p>
      <a:pPr>
        <a:defRPr sz="1200"/>
      </a:pPr>
      <a:endParaRPr lang="fr-FR"/>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CA"/>
  <c:chart>
    <c:autoTitleDeleted val="1"/>
    <c:plotArea>
      <c:layout>
        <c:manualLayout>
          <c:layoutTarget val="inner"/>
          <c:xMode val="edge"/>
          <c:yMode val="edge"/>
          <c:x val="0.16946291236054919"/>
          <c:y val="2.5519341936917399E-2"/>
          <c:w val="0.66701920760364986"/>
          <c:h val="0.95749531414072275"/>
        </c:manualLayout>
      </c:layout>
      <c:pieChart>
        <c:varyColors val="1"/>
        <c:ser>
          <c:idx val="0"/>
          <c:order val="0"/>
          <c:tx>
            <c:strRef>
              <c:f>Sheet1!$B$1</c:f>
              <c:strCache>
                <c:ptCount val="1"/>
                <c:pt idx="0">
                  <c:v>Column1</c:v>
                </c:pt>
              </c:strCache>
            </c:strRef>
          </c:tx>
          <c:dPt>
            <c:idx val="0"/>
            <c:spPr>
              <a:solidFill>
                <a:srgbClr val="FF9900"/>
              </a:solidFill>
            </c:spPr>
          </c:dPt>
          <c:dPt>
            <c:idx val="1"/>
            <c:spPr>
              <a:solidFill>
                <a:schemeClr val="accent1">
                  <a:lumMod val="60000"/>
                  <a:lumOff val="40000"/>
                </a:schemeClr>
              </a:solidFill>
            </c:spPr>
          </c:dPt>
          <c:dPt>
            <c:idx val="2"/>
            <c:spPr>
              <a:solidFill>
                <a:schemeClr val="accent3">
                  <a:lumMod val="60000"/>
                  <a:lumOff val="40000"/>
                </a:schemeClr>
              </a:solidFill>
            </c:spPr>
          </c:dPt>
          <c:dLbls>
            <c:dLbl>
              <c:idx val="0"/>
              <c:layout>
                <c:manualLayout>
                  <c:x val="-0.10720988368782844"/>
                  <c:y val="9.3931127440533294E-2"/>
                </c:manualLayout>
              </c:layout>
              <c:showVal val="1"/>
            </c:dLbl>
            <c:dLbl>
              <c:idx val="1"/>
              <c:layout>
                <c:manualLayout>
                  <c:x val="-0.12105394228595427"/>
                  <c:y val="-0.11829102150749519"/>
                </c:manualLayout>
              </c:layout>
              <c:tx>
                <c:rich>
                  <a:bodyPr/>
                  <a:lstStyle/>
                  <a:p>
                    <a:r>
                      <a:rPr lang="en-US" sz="3600" b="0" dirty="0" smtClean="0">
                        <a:solidFill>
                          <a:schemeClr val="tx1"/>
                        </a:solidFill>
                        <a:latin typeface="Arial" pitchFamily="34" charset="0"/>
                        <a:cs typeface="Arial" pitchFamily="34" charset="0"/>
                      </a:rPr>
                      <a:t>2</a:t>
                    </a:r>
                    <a:r>
                      <a:rPr lang="en-US" dirty="0" smtClean="0"/>
                      <a:t>3</a:t>
                    </a:r>
                    <a:endParaRPr lang="en-US" dirty="0"/>
                  </a:p>
                </c:rich>
              </c:tx>
              <c:showVal val="1"/>
            </c:dLbl>
            <c:dLbl>
              <c:idx val="2"/>
              <c:layout>
                <c:manualLayout>
                  <c:x val="0.14426382114109745"/>
                  <c:y val="0.30589351043527285"/>
                </c:manualLayout>
              </c:layout>
              <c:tx>
                <c:rich>
                  <a:bodyPr/>
                  <a:lstStyle/>
                  <a:p>
                    <a:r>
                      <a:rPr lang="en-US" sz="3600" b="0" dirty="0" smtClean="0">
                        <a:solidFill>
                          <a:schemeClr val="tx1"/>
                        </a:solidFill>
                        <a:latin typeface="Arial" pitchFamily="34" charset="0"/>
                        <a:cs typeface="Arial" pitchFamily="34" charset="0"/>
                      </a:rPr>
                      <a:t>2</a:t>
                    </a:r>
                    <a:r>
                      <a:rPr lang="en-US" dirty="0" smtClean="0"/>
                      <a:t>2</a:t>
                    </a:r>
                    <a:endParaRPr lang="en-US" dirty="0"/>
                  </a:p>
                </c:rich>
              </c:tx>
              <c:showVal val="1"/>
            </c:dLbl>
            <c:txPr>
              <a:bodyPr/>
              <a:lstStyle/>
              <a:p>
                <a:pPr>
                  <a:defRPr sz="3600" b="0">
                    <a:solidFill>
                      <a:schemeClr val="tx1"/>
                    </a:solidFill>
                  </a:defRPr>
                </a:pPr>
                <a:endParaRPr lang="fr-FR"/>
              </a:p>
            </c:txPr>
            <c:showVal val="1"/>
            <c:showLeaderLines val="1"/>
          </c:dLbls>
          <c:cat>
            <c:numRef>
              <c:f>Sheet1!$A$2:$A$4</c:f>
              <c:numCache>
                <c:formatCode>General</c:formatCode>
                <c:ptCount val="3"/>
              </c:numCache>
            </c:numRef>
          </c:cat>
          <c:val>
            <c:numRef>
              <c:f>Sheet1!$B$2:$B$4</c:f>
              <c:numCache>
                <c:formatCode>General</c:formatCode>
                <c:ptCount val="3"/>
                <c:pt idx="0">
                  <c:v>4</c:v>
                </c:pt>
                <c:pt idx="1">
                  <c:v>22</c:v>
                </c:pt>
                <c:pt idx="2">
                  <c:v>23</c:v>
                </c:pt>
              </c:numCache>
            </c:numRef>
          </c:val>
        </c:ser>
        <c:firstSliceAng val="42"/>
      </c:pieChart>
    </c:plotArea>
    <c:plotVisOnly val="1"/>
    <c:dispBlanksAs val="zero"/>
  </c:chart>
  <c:txPr>
    <a:bodyPr/>
    <a:lstStyle/>
    <a:p>
      <a:pPr algn="l" rtl="0" eaLnBrk="1" latinLnBrk="0" hangingPunct="1">
        <a:lnSpc>
          <a:spcPts val="2800"/>
        </a:lnSpc>
        <a:spcBef>
          <a:spcPct val="0"/>
        </a:spcBef>
        <a:buNone/>
        <a:defRPr kumimoji="0" lang="en-US" sz="2600" b="1" kern="1200" dirty="0" smtClean="0">
          <a:ln>
            <a:noFill/>
          </a:ln>
          <a:solidFill>
            <a:schemeClr val="accent1"/>
          </a:solidFill>
          <a:effectLst/>
          <a:latin typeface="Arial" pitchFamily="34" charset="0"/>
          <a:ea typeface="+mj-ea"/>
          <a:cs typeface="Arial" pitchFamily="34" charset="0"/>
        </a:defRPr>
      </a:pPr>
      <a:endParaRPr lang="fr-FR"/>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CA"/>
  <c:chart>
    <c:autoTitleDeleted val="1"/>
    <c:plotArea>
      <c:layout>
        <c:manualLayout>
          <c:layoutTarget val="inner"/>
          <c:xMode val="edge"/>
          <c:yMode val="edge"/>
          <c:x val="0.11105265727960897"/>
          <c:y val="9.1666778016809489E-2"/>
          <c:w val="0.73467800209719236"/>
          <c:h val="0.90151525274255406"/>
        </c:manualLayout>
      </c:layout>
      <c:pieChart>
        <c:varyColors val="1"/>
        <c:ser>
          <c:idx val="0"/>
          <c:order val="0"/>
          <c:tx>
            <c:strRef>
              <c:f>Sheet1!$B$1</c:f>
              <c:strCache>
                <c:ptCount val="1"/>
                <c:pt idx="0">
                  <c:v>Column1</c:v>
                </c:pt>
              </c:strCache>
            </c:strRef>
          </c:tx>
          <c:spPr>
            <a:solidFill>
              <a:srgbClr val="FF9900"/>
            </a:solidFill>
          </c:spPr>
          <c:dPt>
            <c:idx val="0"/>
            <c:spPr>
              <a:solidFill>
                <a:schemeClr val="accent1">
                  <a:lumMod val="60000"/>
                  <a:lumOff val="40000"/>
                </a:schemeClr>
              </a:solidFill>
            </c:spPr>
          </c:dPt>
          <c:dLbls>
            <c:dLbl>
              <c:idx val="0"/>
              <c:layout>
                <c:manualLayout>
                  <c:x val="-0.25182347671646482"/>
                  <c:y val="7.9437771751380941E-3"/>
                </c:manualLayout>
              </c:layout>
              <c:showVal val="1"/>
            </c:dLbl>
            <c:dLbl>
              <c:idx val="1"/>
              <c:layout>
                <c:manualLayout>
                  <c:x val="0.23832205592182779"/>
                  <c:y val="-1.1653467075086901E-3"/>
                </c:manualLayout>
              </c:layout>
              <c:showVal val="1"/>
            </c:dLbl>
            <c:txPr>
              <a:bodyPr/>
              <a:lstStyle/>
              <a:p>
                <a:pPr>
                  <a:defRPr sz="3600">
                    <a:latin typeface="Arial" pitchFamily="34" charset="0"/>
                    <a:cs typeface="Arial" pitchFamily="34" charset="0"/>
                  </a:defRPr>
                </a:pPr>
                <a:endParaRPr lang="fr-FR"/>
              </a:p>
            </c:txPr>
            <c:showVal val="1"/>
            <c:showLeaderLines val="1"/>
          </c:dLbls>
          <c:cat>
            <c:numRef>
              <c:f>Sheet1!$A$2:$A$3</c:f>
              <c:numCache>
                <c:formatCode>General</c:formatCode>
                <c:ptCount val="2"/>
              </c:numCache>
            </c:numRef>
          </c:cat>
          <c:val>
            <c:numRef>
              <c:f>Sheet1!$B$2:$B$3</c:f>
              <c:numCache>
                <c:formatCode>General</c:formatCode>
                <c:ptCount val="2"/>
                <c:pt idx="0">
                  <c:v>25</c:v>
                </c:pt>
                <c:pt idx="1">
                  <c:v>25</c:v>
                </c:pt>
              </c:numCache>
            </c:numRef>
          </c:val>
        </c:ser>
        <c:firstSliceAng val="0"/>
      </c:pieChart>
    </c:plotArea>
    <c:plotVisOnly val="1"/>
    <c:dispBlanksAs val="zero"/>
  </c:chart>
  <c:txPr>
    <a:bodyPr/>
    <a:lstStyle/>
    <a:p>
      <a:pPr>
        <a:defRPr sz="1800"/>
      </a:pPr>
      <a:endParaRPr lang="fr-F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CA"/>
  <c:chart>
    <c:autoTitleDeleted val="1"/>
    <c:plotArea>
      <c:layout>
        <c:manualLayout>
          <c:layoutTarget val="inner"/>
          <c:xMode val="edge"/>
          <c:yMode val="edge"/>
          <c:x val="0.13882652885311586"/>
          <c:y val="2.9270902266897891E-2"/>
          <c:w val="0.73451034176279228"/>
          <c:h val="0.92612173526612984"/>
        </c:manualLayout>
      </c:layout>
      <c:pieChart>
        <c:varyColors val="1"/>
        <c:ser>
          <c:idx val="0"/>
          <c:order val="0"/>
          <c:tx>
            <c:strRef>
              <c:f>Sheet1!$B$1</c:f>
              <c:strCache>
                <c:ptCount val="1"/>
                <c:pt idx="0">
                  <c:v>Column1</c:v>
                </c:pt>
              </c:strCache>
            </c:strRef>
          </c:tx>
          <c:dPt>
            <c:idx val="0"/>
            <c:spPr>
              <a:solidFill>
                <a:schemeClr val="accent1">
                  <a:lumMod val="60000"/>
                  <a:lumOff val="40000"/>
                </a:schemeClr>
              </a:solidFill>
            </c:spPr>
          </c:dPt>
          <c:dPt>
            <c:idx val="1"/>
            <c:spPr>
              <a:solidFill>
                <a:srgbClr val="FF9900"/>
              </a:solidFill>
            </c:spPr>
          </c:dPt>
          <c:dLbls>
            <c:dLbl>
              <c:idx val="0"/>
              <c:layout>
                <c:manualLayout>
                  <c:x val="-0.24016775913787394"/>
                  <c:y val="-7.1504534922850804E-2"/>
                </c:manualLayout>
              </c:layout>
              <c:showVal val="1"/>
            </c:dLbl>
            <c:dLbl>
              <c:idx val="1"/>
              <c:layout>
                <c:manualLayout>
                  <c:x val="0.21556141077957641"/>
                  <c:y val="0.10741558271075624"/>
                </c:manualLayout>
              </c:layout>
              <c:showVal val="1"/>
            </c:dLbl>
            <c:txPr>
              <a:bodyPr/>
              <a:lstStyle/>
              <a:p>
                <a:pPr>
                  <a:defRPr sz="3600">
                    <a:latin typeface="Arial" pitchFamily="34" charset="0"/>
                    <a:cs typeface="Arial" pitchFamily="34" charset="0"/>
                  </a:defRPr>
                </a:pPr>
                <a:endParaRPr lang="fr-FR"/>
              </a:p>
            </c:txPr>
            <c:showVal val="1"/>
            <c:showLeaderLines val="1"/>
          </c:dLbls>
          <c:cat>
            <c:numRef>
              <c:f>Sheet1!$A$2:$A$3</c:f>
              <c:numCache>
                <c:formatCode>General</c:formatCode>
                <c:ptCount val="2"/>
              </c:numCache>
            </c:numRef>
          </c:cat>
          <c:val>
            <c:numRef>
              <c:f>Sheet1!$B$2:$B$3</c:f>
              <c:numCache>
                <c:formatCode>General</c:formatCode>
                <c:ptCount val="2"/>
                <c:pt idx="0">
                  <c:v>28</c:v>
                </c:pt>
                <c:pt idx="1">
                  <c:v>22</c:v>
                </c:pt>
              </c:numCache>
            </c:numRef>
          </c:val>
        </c:ser>
        <c:firstSliceAng val="0"/>
      </c:pieChart>
    </c:plotArea>
    <c:plotVisOnly val="1"/>
    <c:dispBlanksAs val="zero"/>
  </c:chart>
  <c:txPr>
    <a:bodyPr/>
    <a:lstStyle/>
    <a:p>
      <a:pPr>
        <a:defRPr sz="1800"/>
      </a:pPr>
      <a:endParaRPr lang="fr-F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fr-CA"/>
  <c:chart>
    <c:autoTitleDeleted val="1"/>
    <c:plotArea>
      <c:layout>
        <c:manualLayout>
          <c:layoutTarget val="inner"/>
          <c:xMode val="edge"/>
          <c:yMode val="edge"/>
          <c:x val="0.14544045141053816"/>
          <c:y val="1.4298447404230218E-2"/>
          <c:w val="0.73957459041160278"/>
          <c:h val="0.98570155259576975"/>
        </c:manualLayout>
      </c:layout>
      <c:pieChart>
        <c:varyColors val="1"/>
        <c:ser>
          <c:idx val="0"/>
          <c:order val="0"/>
          <c:tx>
            <c:strRef>
              <c:f>Sheet1!$B$1</c:f>
              <c:strCache>
                <c:ptCount val="1"/>
                <c:pt idx="0">
                  <c:v>Column1</c:v>
                </c:pt>
              </c:strCache>
            </c:strRef>
          </c:tx>
          <c:spPr>
            <a:solidFill>
              <a:srgbClr val="FF9900"/>
            </a:solidFill>
          </c:spPr>
          <c:dPt>
            <c:idx val="0"/>
            <c:spPr>
              <a:solidFill>
                <a:schemeClr val="accent1">
                  <a:lumMod val="60000"/>
                  <a:lumOff val="40000"/>
                </a:schemeClr>
              </a:solidFill>
            </c:spPr>
          </c:dPt>
          <c:dLbls>
            <c:dLbl>
              <c:idx val="0"/>
              <c:layout>
                <c:manualLayout>
                  <c:x val="-0.21041854514585062"/>
                  <c:y val="-4.6438242548842726E-2"/>
                </c:manualLayout>
              </c:layout>
              <c:showVal val="1"/>
            </c:dLbl>
            <c:dLbl>
              <c:idx val="1"/>
              <c:layout>
                <c:manualLayout>
                  <c:x val="0.19222054073641334"/>
                  <c:y val="0.14796349815361423"/>
                </c:manualLayout>
              </c:layout>
              <c:showVal val="1"/>
            </c:dLbl>
            <c:txPr>
              <a:bodyPr/>
              <a:lstStyle/>
              <a:p>
                <a:pPr>
                  <a:defRPr sz="3600">
                    <a:latin typeface="Arial" pitchFamily="34" charset="0"/>
                    <a:cs typeface="Arial" pitchFamily="34" charset="0"/>
                  </a:defRPr>
                </a:pPr>
                <a:endParaRPr lang="fr-FR"/>
              </a:p>
            </c:txPr>
            <c:showVal val="1"/>
            <c:showLeaderLines val="1"/>
          </c:dLbls>
          <c:cat>
            <c:numRef>
              <c:f>Sheet1!$A$2:$A$3</c:f>
              <c:numCache>
                <c:formatCode>General</c:formatCode>
                <c:ptCount val="2"/>
              </c:numCache>
            </c:numRef>
          </c:cat>
          <c:val>
            <c:numRef>
              <c:f>Sheet1!$B$2:$B$3</c:f>
              <c:numCache>
                <c:formatCode>General</c:formatCode>
                <c:ptCount val="2"/>
                <c:pt idx="0">
                  <c:v>32</c:v>
                </c:pt>
                <c:pt idx="1">
                  <c:v>18</c:v>
                </c:pt>
              </c:numCache>
            </c:numRef>
          </c:val>
        </c:ser>
        <c:firstSliceAng val="0"/>
      </c:pieChart>
    </c:plotArea>
    <c:plotVisOnly val="1"/>
    <c:dispBlanksAs val="zero"/>
  </c:chart>
  <c:txPr>
    <a:bodyPr/>
    <a:lstStyle/>
    <a:p>
      <a:pPr>
        <a:defRPr sz="1800"/>
      </a:pPr>
      <a:endParaRPr lang="fr-F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fr-CA"/>
  <c:chart>
    <c:autoTitleDeleted val="1"/>
    <c:plotArea>
      <c:layout>
        <c:manualLayout>
          <c:layoutTarget val="inner"/>
          <c:xMode val="edge"/>
          <c:yMode val="edge"/>
          <c:x val="0.10042050577721486"/>
          <c:y val="1.4246850062822614E-2"/>
          <c:w val="0.72164917406948192"/>
          <c:h val="0.96977490383695986"/>
        </c:manualLayout>
      </c:layout>
      <c:pieChart>
        <c:varyColors val="1"/>
        <c:ser>
          <c:idx val="0"/>
          <c:order val="0"/>
          <c:tx>
            <c:strRef>
              <c:f>Sheet1!$B$1</c:f>
              <c:strCache>
                <c:ptCount val="1"/>
                <c:pt idx="0">
                  <c:v>Column1</c:v>
                </c:pt>
              </c:strCache>
            </c:strRef>
          </c:tx>
          <c:dPt>
            <c:idx val="0"/>
            <c:spPr>
              <a:solidFill>
                <a:schemeClr val="accent1">
                  <a:lumMod val="60000"/>
                  <a:lumOff val="40000"/>
                </a:schemeClr>
              </a:solidFill>
            </c:spPr>
          </c:dPt>
          <c:dPt>
            <c:idx val="1"/>
            <c:spPr>
              <a:solidFill>
                <a:srgbClr val="FF9900"/>
              </a:solidFill>
            </c:spPr>
          </c:dPt>
          <c:dPt>
            <c:idx val="2"/>
            <c:spPr>
              <a:solidFill>
                <a:schemeClr val="accent3">
                  <a:lumMod val="60000"/>
                  <a:lumOff val="40000"/>
                </a:schemeClr>
              </a:solidFill>
            </c:spPr>
          </c:dPt>
          <c:dPt>
            <c:idx val="3"/>
            <c:spPr>
              <a:solidFill>
                <a:srgbClr val="92D050"/>
              </a:solidFill>
            </c:spPr>
          </c:dPt>
          <c:dLbls>
            <c:dLbl>
              <c:idx val="0"/>
              <c:layout>
                <c:manualLayout>
                  <c:x val="0.18961319112691269"/>
                  <c:y val="0.14070078956378948"/>
                </c:manualLayout>
              </c:layout>
              <c:showVal val="1"/>
            </c:dLbl>
            <c:dLbl>
              <c:idx val="1"/>
              <c:layout>
                <c:manualLayout>
                  <c:x val="-0.14814320695690605"/>
                  <c:y val="8.8808884559463175E-2"/>
                </c:manualLayout>
              </c:layout>
              <c:showVal val="1"/>
            </c:dLbl>
            <c:dLbl>
              <c:idx val="2"/>
              <c:layout>
                <c:manualLayout>
                  <c:x val="-0.27964390967231945"/>
                  <c:y val="5.1765012212618332E-2"/>
                </c:manualLayout>
              </c:layout>
              <c:showVal val="1"/>
            </c:dLbl>
            <c:dLbl>
              <c:idx val="3"/>
              <c:layout>
                <c:manualLayout>
                  <c:x val="-0.10133190028285589"/>
                  <c:y val="-0.12574743349262121"/>
                </c:manualLayout>
              </c:layout>
              <c:showVal val="1"/>
            </c:dLbl>
            <c:txPr>
              <a:bodyPr/>
              <a:lstStyle/>
              <a:p>
                <a:pPr>
                  <a:defRPr sz="3600">
                    <a:latin typeface="Arial" pitchFamily="34" charset="0"/>
                    <a:cs typeface="Arial" pitchFamily="34" charset="0"/>
                  </a:defRPr>
                </a:pPr>
                <a:endParaRPr lang="fr-FR"/>
              </a:p>
            </c:txPr>
            <c:showVal val="1"/>
            <c:showLeaderLines val="1"/>
          </c:dLbls>
          <c:cat>
            <c:numRef>
              <c:f>Sheet1!$A$2:$A$5</c:f>
              <c:numCache>
                <c:formatCode>General</c:formatCode>
                <c:ptCount val="4"/>
              </c:numCache>
            </c:numRef>
          </c:cat>
          <c:val>
            <c:numRef>
              <c:f>Sheet1!$B$2:$B$5</c:f>
              <c:numCache>
                <c:formatCode>General</c:formatCode>
                <c:ptCount val="4"/>
                <c:pt idx="0">
                  <c:v>33</c:v>
                </c:pt>
                <c:pt idx="1">
                  <c:v>17</c:v>
                </c:pt>
                <c:pt idx="2">
                  <c:v>18</c:v>
                </c:pt>
                <c:pt idx="3">
                  <c:v>28</c:v>
                </c:pt>
              </c:numCache>
            </c:numRef>
          </c:val>
        </c:ser>
        <c:firstSliceAng val="220"/>
      </c:pieChart>
    </c:plotArea>
    <c:plotVisOnly val="1"/>
    <c:dispBlanksAs val="zero"/>
  </c:chart>
  <c:txPr>
    <a:bodyPr/>
    <a:lstStyle/>
    <a:p>
      <a:pPr>
        <a:defRPr sz="1800"/>
      </a:pPr>
      <a:endParaRPr lang="fr-F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fr-CA"/>
  <c:chart>
    <c:autoTitleDeleted val="1"/>
    <c:plotArea>
      <c:layout/>
      <c:pieChart>
        <c:varyColors val="1"/>
        <c:ser>
          <c:idx val="0"/>
          <c:order val="0"/>
          <c:tx>
            <c:strRef>
              <c:f>Sheet1!$B$1</c:f>
              <c:strCache>
                <c:ptCount val="1"/>
                <c:pt idx="0">
                  <c:v>Column1</c:v>
                </c:pt>
              </c:strCache>
            </c:strRef>
          </c:tx>
          <c:dPt>
            <c:idx val="0"/>
            <c:spPr>
              <a:solidFill>
                <a:schemeClr val="accent1">
                  <a:lumMod val="60000"/>
                  <a:lumOff val="40000"/>
                </a:schemeClr>
              </a:solidFill>
            </c:spPr>
          </c:dPt>
          <c:dPt>
            <c:idx val="1"/>
            <c:spPr>
              <a:solidFill>
                <a:srgbClr val="FF9900"/>
              </a:solidFill>
            </c:spPr>
          </c:dPt>
          <c:dPt>
            <c:idx val="2"/>
            <c:spPr>
              <a:solidFill>
                <a:schemeClr val="accent3">
                  <a:lumMod val="60000"/>
                  <a:lumOff val="40000"/>
                </a:schemeClr>
              </a:solidFill>
            </c:spPr>
          </c:dPt>
          <c:dPt>
            <c:idx val="3"/>
            <c:spPr>
              <a:solidFill>
                <a:schemeClr val="accent2"/>
              </a:solidFill>
            </c:spPr>
          </c:dPt>
          <c:dPt>
            <c:idx val="4"/>
            <c:spPr>
              <a:solidFill>
                <a:schemeClr val="accent5"/>
              </a:solidFill>
            </c:spPr>
          </c:dPt>
          <c:dLbls>
            <c:dLbl>
              <c:idx val="0"/>
              <c:layout>
                <c:manualLayout>
                  <c:x val="0.2260413257385816"/>
                  <c:y val="-6.9548470272232391E-2"/>
                </c:manualLayout>
              </c:layout>
              <c:showVal val="1"/>
            </c:dLbl>
            <c:dLbl>
              <c:idx val="1"/>
              <c:layout>
                <c:manualLayout>
                  <c:x val="0.12972406395593072"/>
                  <c:y val="0.23575428161492393"/>
                </c:manualLayout>
              </c:layout>
              <c:showVal val="1"/>
            </c:dLbl>
            <c:dLbl>
              <c:idx val="2"/>
              <c:layout>
                <c:manualLayout>
                  <c:x val="-0.14200452302911074"/>
                  <c:y val="0.25032987657937322"/>
                </c:manualLayout>
              </c:layout>
              <c:showVal val="1"/>
            </c:dLbl>
            <c:dLbl>
              <c:idx val="3"/>
              <c:layout>
                <c:manualLayout>
                  <c:x val="-0.2398757495413423"/>
                  <c:y val="2.034348877060798E-2"/>
                </c:manualLayout>
              </c:layout>
              <c:showVal val="1"/>
            </c:dLbl>
            <c:dLbl>
              <c:idx val="4"/>
              <c:layout>
                <c:manualLayout>
                  <c:x val="-0.13705359388446228"/>
                  <c:y val="-0.25484643957054348"/>
                </c:manualLayout>
              </c:layout>
              <c:showVal val="1"/>
            </c:dLbl>
            <c:txPr>
              <a:bodyPr/>
              <a:lstStyle/>
              <a:p>
                <a:pPr>
                  <a:defRPr sz="3600">
                    <a:latin typeface="Arial" pitchFamily="34" charset="0"/>
                    <a:cs typeface="Arial" pitchFamily="34" charset="0"/>
                  </a:defRPr>
                </a:pPr>
                <a:endParaRPr lang="fr-FR"/>
              </a:p>
            </c:txPr>
            <c:showVal val="1"/>
            <c:showLeaderLines val="1"/>
          </c:dLbls>
          <c:cat>
            <c:numRef>
              <c:f>Sheet1!$A$2:$A$6</c:f>
              <c:numCache>
                <c:formatCode>General</c:formatCode>
                <c:ptCount val="5"/>
              </c:numCache>
            </c:numRef>
          </c:cat>
          <c:val>
            <c:numRef>
              <c:f>Sheet1!$B$2:$B$6</c:f>
              <c:numCache>
                <c:formatCode>General</c:formatCode>
                <c:ptCount val="5"/>
                <c:pt idx="0">
                  <c:v>39</c:v>
                </c:pt>
                <c:pt idx="1">
                  <c:v>18</c:v>
                </c:pt>
                <c:pt idx="2">
                  <c:v>20</c:v>
                </c:pt>
                <c:pt idx="3">
                  <c:v>18</c:v>
                </c:pt>
                <c:pt idx="4">
                  <c:v>24</c:v>
                </c:pt>
              </c:numCache>
            </c:numRef>
          </c:val>
        </c:ser>
        <c:firstSliceAng val="186"/>
      </c:pieChart>
    </c:plotArea>
    <c:plotVisOnly val="1"/>
    <c:dispBlanksAs val="zero"/>
  </c:chart>
  <c:txPr>
    <a:bodyPr/>
    <a:lstStyle/>
    <a:p>
      <a:pPr>
        <a:defRPr sz="1800"/>
      </a:pPr>
      <a:endParaRPr lang="fr-FR"/>
    </a:p>
  </c:txPr>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fr-CA"/>
  <c:chart>
    <c:autoTitleDeleted val="1"/>
    <c:plotArea>
      <c:layout/>
      <c:pieChart>
        <c:varyColors val="1"/>
        <c:ser>
          <c:idx val="0"/>
          <c:order val="0"/>
          <c:tx>
            <c:strRef>
              <c:f>Sheet1!$B$1</c:f>
              <c:strCache>
                <c:ptCount val="1"/>
                <c:pt idx="0">
                  <c:v>Column1</c:v>
                </c:pt>
              </c:strCache>
            </c:strRef>
          </c:tx>
          <c:dPt>
            <c:idx val="0"/>
            <c:spPr>
              <a:solidFill>
                <a:srgbClr val="FFC000"/>
              </a:solidFill>
            </c:spPr>
          </c:dPt>
          <c:dPt>
            <c:idx val="1"/>
            <c:spPr>
              <a:solidFill>
                <a:schemeClr val="accent3">
                  <a:lumMod val="60000"/>
                  <a:lumOff val="40000"/>
                </a:schemeClr>
              </a:solidFill>
            </c:spPr>
          </c:dPt>
          <c:dPt>
            <c:idx val="2"/>
            <c:spPr>
              <a:solidFill>
                <a:schemeClr val="accent2"/>
              </a:solidFill>
            </c:spPr>
          </c:dPt>
          <c:dPt>
            <c:idx val="3"/>
            <c:spPr>
              <a:solidFill>
                <a:srgbClr val="FF9900"/>
              </a:solidFill>
            </c:spPr>
          </c:dPt>
          <c:dPt>
            <c:idx val="4"/>
            <c:spPr>
              <a:solidFill>
                <a:schemeClr val="accent5"/>
              </a:solidFill>
            </c:spPr>
          </c:dPt>
          <c:dPt>
            <c:idx val="5"/>
            <c:spPr>
              <a:solidFill>
                <a:schemeClr val="accent1">
                  <a:lumMod val="60000"/>
                  <a:lumOff val="40000"/>
                </a:schemeClr>
              </a:solidFill>
            </c:spPr>
          </c:dPt>
          <c:dLbls>
            <c:dLbl>
              <c:idx val="0"/>
              <c:layout>
                <c:manualLayout>
                  <c:x val="0.1080130757076377"/>
                  <c:y val="-0.1138572122123413"/>
                </c:manualLayout>
              </c:layout>
              <c:showVal val="1"/>
            </c:dLbl>
            <c:dLbl>
              <c:idx val="1"/>
              <c:layout>
                <c:manualLayout>
                  <c:x val="0.19370783647495959"/>
                  <c:y val="-6.6301613367160117E-3"/>
                </c:manualLayout>
              </c:layout>
              <c:showVal val="1"/>
            </c:dLbl>
            <c:dLbl>
              <c:idx val="2"/>
              <c:layout>
                <c:manualLayout>
                  <c:x val="0.13918843122369121"/>
                  <c:y val="0.2860601105204455"/>
                </c:manualLayout>
              </c:layout>
              <c:showVal val="1"/>
            </c:dLbl>
            <c:dLbl>
              <c:idx val="4"/>
              <c:layout>
                <c:manualLayout>
                  <c:x val="-0.13882886713596221"/>
                  <c:y val="9.4300508298940544E-2"/>
                </c:manualLayout>
              </c:layout>
              <c:showVal val="1"/>
            </c:dLbl>
            <c:dLbl>
              <c:idx val="5"/>
              <c:layout>
                <c:manualLayout>
                  <c:x val="-0.18691538131565713"/>
                  <c:y val="-9.7390815023597074E-2"/>
                </c:manualLayout>
              </c:layout>
              <c:showVal val="1"/>
            </c:dLbl>
            <c:txPr>
              <a:bodyPr/>
              <a:lstStyle/>
              <a:p>
                <a:pPr>
                  <a:defRPr sz="3600">
                    <a:latin typeface="Arial" pitchFamily="34" charset="0"/>
                    <a:cs typeface="Arial" pitchFamily="34" charset="0"/>
                  </a:defRPr>
                </a:pPr>
                <a:endParaRPr lang="fr-FR"/>
              </a:p>
            </c:txPr>
            <c:showVal val="1"/>
            <c:showLeaderLines val="1"/>
          </c:dLbls>
          <c:cat>
            <c:strRef>
              <c:f>Sheet1!$A$2:$A$7</c:f>
              <c:strCache>
                <c:ptCount val="4"/>
                <c:pt idx="3">
                  <c:v>4th Qtr</c:v>
                </c:pt>
              </c:strCache>
            </c:strRef>
          </c:cat>
          <c:val>
            <c:numRef>
              <c:f>Sheet1!$B$2:$B$7</c:f>
              <c:numCache>
                <c:formatCode>General</c:formatCode>
                <c:ptCount val="6"/>
                <c:pt idx="0">
                  <c:v>21</c:v>
                </c:pt>
                <c:pt idx="1">
                  <c:v>22</c:v>
                </c:pt>
                <c:pt idx="2">
                  <c:v>32</c:v>
                </c:pt>
                <c:pt idx="3">
                  <c:v>6</c:v>
                </c:pt>
                <c:pt idx="4">
                  <c:v>21</c:v>
                </c:pt>
                <c:pt idx="5">
                  <c:v>28</c:v>
                </c:pt>
              </c:numCache>
            </c:numRef>
          </c:val>
        </c:ser>
        <c:firstSliceAng val="170"/>
      </c:pieChart>
    </c:plotArea>
    <c:plotVisOnly val="1"/>
    <c:dispBlanksAs val="zero"/>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CA"/>
  <c:chart>
    <c:autoTitleDeleted val="1"/>
    <c:plotArea>
      <c:layout/>
      <c:pieChart>
        <c:varyColors val="1"/>
        <c:ser>
          <c:idx val="0"/>
          <c:order val="0"/>
          <c:tx>
            <c:strRef>
              <c:f>Sheet1!$B$1</c:f>
              <c:strCache>
                <c:ptCount val="1"/>
                <c:pt idx="0">
                  <c:v>Column1</c:v>
                </c:pt>
              </c:strCache>
            </c:strRef>
          </c:tx>
          <c:spPr>
            <a:solidFill>
              <a:srgbClr val="9999FF"/>
            </a:solidFill>
          </c:spPr>
          <c:dPt>
            <c:idx val="0"/>
            <c:spPr>
              <a:solidFill>
                <a:schemeClr val="accent1">
                  <a:lumMod val="60000"/>
                  <a:lumOff val="40000"/>
                </a:schemeClr>
              </a:solidFill>
            </c:spPr>
          </c:dPt>
          <c:dPt>
            <c:idx val="1"/>
            <c:spPr>
              <a:solidFill>
                <a:srgbClr val="FF9900"/>
              </a:solidFill>
            </c:spPr>
          </c:dPt>
          <c:dLbls>
            <c:dLbl>
              <c:idx val="0"/>
              <c:layout>
                <c:manualLayout>
                  <c:x val="-0.21284614209532401"/>
                  <c:y val="-3.9215422397331667E-2"/>
                </c:manualLayout>
              </c:layout>
              <c:showVal val="1"/>
            </c:dLbl>
            <c:dLbl>
              <c:idx val="1"/>
              <c:layout>
                <c:manualLayout>
                  <c:x val="-9.6698645802640565E-2"/>
                  <c:y val="7.0123216087714371E-3"/>
                </c:manualLayout>
              </c:layout>
              <c:showVal val="1"/>
            </c:dLbl>
            <c:txPr>
              <a:bodyPr/>
              <a:lstStyle/>
              <a:p>
                <a:pPr>
                  <a:defRPr sz="3600">
                    <a:latin typeface="Arial" pitchFamily="34" charset="0"/>
                    <a:cs typeface="Arial" pitchFamily="34" charset="0"/>
                  </a:defRPr>
                </a:pPr>
                <a:endParaRPr lang="fr-FR"/>
              </a:p>
            </c:txPr>
            <c:showVal val="1"/>
            <c:showLeaderLines val="1"/>
            <c:leaderLines>
              <c:spPr>
                <a:ln w="34925">
                  <a:solidFill>
                    <a:prstClr val="black"/>
                  </a:solidFill>
                </a:ln>
              </c:spPr>
            </c:leaderLines>
          </c:dLbls>
          <c:cat>
            <c:strRef>
              <c:f>Sheet1!$A$2:$A$3</c:f>
              <c:strCache>
                <c:ptCount val="2"/>
                <c:pt idx="0">
                  <c:v>Yes</c:v>
                </c:pt>
                <c:pt idx="1">
                  <c:v>No</c:v>
                </c:pt>
              </c:strCache>
            </c:strRef>
          </c:cat>
          <c:val>
            <c:numRef>
              <c:f>Sheet1!$B$2:$B$3</c:f>
              <c:numCache>
                <c:formatCode>General</c:formatCode>
                <c:ptCount val="2"/>
                <c:pt idx="0">
                  <c:v>54</c:v>
                </c:pt>
                <c:pt idx="1">
                  <c:v>2</c:v>
                </c:pt>
              </c:numCache>
            </c:numRef>
          </c:val>
        </c:ser>
        <c:firstSliceAng val="290"/>
      </c:pieChart>
    </c:plotArea>
    <c:plotVisOnly val="1"/>
    <c:dispBlanksAs val="zero"/>
  </c:chart>
  <c:txPr>
    <a:bodyPr/>
    <a:lstStyle/>
    <a:p>
      <a:pPr>
        <a:defRPr sz="1800"/>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CA"/>
  <c:chart>
    <c:autoTitleDeleted val="1"/>
    <c:plotArea>
      <c:layout/>
      <c:pieChart>
        <c:varyColors val="1"/>
        <c:ser>
          <c:idx val="0"/>
          <c:order val="0"/>
          <c:tx>
            <c:strRef>
              <c:f>Sheet1!$B$1</c:f>
              <c:strCache>
                <c:ptCount val="1"/>
                <c:pt idx="0">
                  <c:v>Sales</c:v>
                </c:pt>
              </c:strCache>
            </c:strRef>
          </c:tx>
          <c:dPt>
            <c:idx val="0"/>
            <c:spPr>
              <a:solidFill>
                <a:schemeClr val="accent1">
                  <a:lumMod val="60000"/>
                  <a:lumOff val="40000"/>
                </a:schemeClr>
              </a:solidFill>
            </c:spPr>
          </c:dPt>
          <c:dPt>
            <c:idx val="1"/>
            <c:explosion val="1"/>
            <c:spPr>
              <a:solidFill>
                <a:srgbClr val="FF9900"/>
              </a:solidFill>
            </c:spPr>
          </c:dPt>
          <c:dLbls>
            <c:dLbl>
              <c:idx val="0"/>
              <c:layout>
                <c:manualLayout>
                  <c:x val="-0.1756509755735722"/>
                  <c:y val="-0.10067492239468469"/>
                </c:manualLayout>
              </c:layout>
              <c:showVal val="1"/>
            </c:dLbl>
            <c:dLbl>
              <c:idx val="1"/>
              <c:layout>
                <c:manualLayout>
                  <c:x val="0.16698085555505671"/>
                  <c:y val="0.18126305538058821"/>
                </c:manualLayout>
              </c:layout>
              <c:showVal val="1"/>
            </c:dLbl>
            <c:txPr>
              <a:bodyPr/>
              <a:lstStyle/>
              <a:p>
                <a:pPr>
                  <a:defRPr sz="3600">
                    <a:latin typeface="Arial" pitchFamily="34" charset="0"/>
                    <a:cs typeface="Arial" pitchFamily="34" charset="0"/>
                  </a:defRPr>
                </a:pPr>
                <a:endParaRPr lang="fr-FR"/>
              </a:p>
            </c:txPr>
            <c:showVal val="1"/>
            <c:showLeaderLines val="1"/>
          </c:dLbls>
          <c:cat>
            <c:numRef>
              <c:f>Sheet1!$A$2:$A$3</c:f>
              <c:numCache>
                <c:formatCode>General</c:formatCode>
                <c:ptCount val="2"/>
              </c:numCache>
            </c:numRef>
          </c:cat>
          <c:val>
            <c:numRef>
              <c:f>Sheet1!$B$2:$B$3</c:f>
              <c:numCache>
                <c:formatCode>General</c:formatCode>
                <c:ptCount val="2"/>
                <c:pt idx="0">
                  <c:v>35</c:v>
                </c:pt>
                <c:pt idx="1">
                  <c:v>18</c:v>
                </c:pt>
              </c:numCache>
            </c:numRef>
          </c:val>
        </c:ser>
        <c:firstSliceAng val="0"/>
      </c:pieChart>
    </c:plotArea>
    <c:plotVisOnly val="1"/>
    <c:dispBlanksAs val="zero"/>
  </c:chart>
  <c:txPr>
    <a:bodyPr/>
    <a:lstStyle/>
    <a:p>
      <a:pPr>
        <a:defRPr sz="1800"/>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CA"/>
  <c:chart>
    <c:autoTitleDeleted val="1"/>
    <c:plotArea>
      <c:layout/>
      <c:pieChart>
        <c:varyColors val="1"/>
        <c:ser>
          <c:idx val="0"/>
          <c:order val="0"/>
          <c:tx>
            <c:strRef>
              <c:f>Sheet1!$B$1</c:f>
              <c:strCache>
                <c:ptCount val="1"/>
                <c:pt idx="0">
                  <c:v>Column1</c:v>
                </c:pt>
              </c:strCache>
            </c:strRef>
          </c:tx>
          <c:spPr>
            <a:solidFill>
              <a:srgbClr val="FF9900"/>
            </a:solidFill>
          </c:spPr>
          <c:dPt>
            <c:idx val="0"/>
            <c:spPr>
              <a:solidFill>
                <a:schemeClr val="accent1">
                  <a:lumMod val="60000"/>
                  <a:lumOff val="40000"/>
                </a:schemeClr>
              </a:solidFill>
            </c:spPr>
          </c:dPt>
          <c:dLbls>
            <c:dLbl>
              <c:idx val="0"/>
              <c:layout>
                <c:manualLayout>
                  <c:x val="-0.17958081188257993"/>
                  <c:y val="-0.1154341701184162"/>
                </c:manualLayout>
              </c:layout>
              <c:showVal val="1"/>
            </c:dLbl>
            <c:dLbl>
              <c:idx val="1"/>
              <c:layout>
                <c:manualLayout>
                  <c:x val="0.13227629179413691"/>
                  <c:y val="0.24583047776301556"/>
                </c:manualLayout>
              </c:layout>
              <c:showVal val="1"/>
            </c:dLbl>
            <c:txPr>
              <a:bodyPr/>
              <a:lstStyle/>
              <a:p>
                <a:pPr>
                  <a:defRPr sz="3600">
                    <a:latin typeface="Arial" pitchFamily="34" charset="0"/>
                    <a:cs typeface="Arial" pitchFamily="34" charset="0"/>
                  </a:defRPr>
                </a:pPr>
                <a:endParaRPr lang="fr-FR"/>
              </a:p>
            </c:txPr>
            <c:showVal val="1"/>
            <c:showLeaderLines val="1"/>
          </c:dLbls>
          <c:cat>
            <c:numRef>
              <c:f>Sheet1!$A$2:$A$3</c:f>
              <c:numCache>
                <c:formatCode>General</c:formatCode>
                <c:ptCount val="2"/>
              </c:numCache>
            </c:numRef>
          </c:cat>
          <c:val>
            <c:numRef>
              <c:f>Sheet1!$B$2:$B$3</c:f>
              <c:numCache>
                <c:formatCode>General</c:formatCode>
                <c:ptCount val="2"/>
                <c:pt idx="0">
                  <c:v>39</c:v>
                </c:pt>
                <c:pt idx="1">
                  <c:v>14</c:v>
                </c:pt>
              </c:numCache>
            </c:numRef>
          </c:val>
        </c:ser>
        <c:firstSliceAng val="0"/>
      </c:pieChart>
    </c:plotArea>
    <c:plotVisOnly val="1"/>
    <c:dispBlanksAs val="zero"/>
  </c:chart>
  <c:txPr>
    <a:bodyPr/>
    <a:lstStyle/>
    <a:p>
      <a:pPr>
        <a:defRPr sz="1800"/>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CA"/>
  <c:chart>
    <c:title>
      <c:layout/>
    </c:title>
    <c:plotArea>
      <c:layout/>
      <c:pieChart>
        <c:varyColors val="1"/>
        <c:ser>
          <c:idx val="0"/>
          <c:order val="0"/>
          <c:tx>
            <c:strRef>
              <c:f>Sheet1!$B$1</c:f>
              <c:strCache>
                <c:ptCount val="1"/>
              </c:strCache>
            </c:strRef>
          </c:tx>
          <c:spPr>
            <a:solidFill>
              <a:srgbClr val="FF3300"/>
            </a:solidFill>
          </c:spPr>
          <c:dPt>
            <c:idx val="0"/>
            <c:spPr>
              <a:solidFill>
                <a:srgbClr val="FF9900"/>
              </a:solidFill>
            </c:spPr>
          </c:dPt>
          <c:dPt>
            <c:idx val="1"/>
            <c:spPr>
              <a:solidFill>
                <a:schemeClr val="accent1">
                  <a:lumMod val="60000"/>
                  <a:lumOff val="40000"/>
                </a:schemeClr>
              </a:solidFill>
            </c:spPr>
          </c:dPt>
          <c:dLbls>
            <c:dLbl>
              <c:idx val="0"/>
              <c:layout>
                <c:manualLayout>
                  <c:x val="6.4491493127711783E-2"/>
                  <c:y val="0.22540850283784941"/>
                </c:manualLayout>
              </c:layout>
              <c:showVal val="1"/>
            </c:dLbl>
            <c:dLbl>
              <c:idx val="1"/>
              <c:layout>
                <c:manualLayout>
                  <c:x val="-8.4644806711486803E-2"/>
                  <c:y val="-0.19138522289023321"/>
                </c:manualLayout>
              </c:layout>
              <c:showVal val="1"/>
            </c:dLbl>
            <c:txPr>
              <a:bodyPr/>
              <a:lstStyle/>
              <a:p>
                <a:pPr>
                  <a:defRPr sz="3600" b="0">
                    <a:latin typeface="Arial" pitchFamily="34" charset="0"/>
                    <a:cs typeface="Arial" pitchFamily="34" charset="0"/>
                  </a:defRPr>
                </a:pPr>
                <a:endParaRPr lang="fr-FR"/>
              </a:p>
            </c:txPr>
            <c:showVal val="1"/>
            <c:showLeaderLines val="1"/>
          </c:dLbls>
          <c:cat>
            <c:numRef>
              <c:f>Sheet1!$A$2:$A$3</c:f>
              <c:numCache>
                <c:formatCode>General</c:formatCode>
                <c:ptCount val="2"/>
              </c:numCache>
            </c:numRef>
          </c:cat>
          <c:val>
            <c:numRef>
              <c:f>Sheet1!$B$2:$B$3</c:f>
              <c:numCache>
                <c:formatCode>General</c:formatCode>
                <c:ptCount val="2"/>
                <c:pt idx="0">
                  <c:v>6</c:v>
                </c:pt>
                <c:pt idx="1">
                  <c:v>49</c:v>
                </c:pt>
              </c:numCache>
            </c:numRef>
          </c:val>
        </c:ser>
        <c:firstSliceAng val="320"/>
      </c:pieChart>
    </c:plotArea>
    <c:plotVisOnly val="1"/>
    <c:dispBlanksAs val="zero"/>
  </c:chart>
  <c:txPr>
    <a:bodyPr/>
    <a:lstStyle/>
    <a:p>
      <a:pPr>
        <a:defRPr sz="1800"/>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CA"/>
  <c:chart>
    <c:autoTitleDeleted val="1"/>
    <c:plotArea>
      <c:layout/>
      <c:pieChart>
        <c:varyColors val="1"/>
        <c:ser>
          <c:idx val="0"/>
          <c:order val="0"/>
          <c:tx>
            <c:strRef>
              <c:f>Sheet1!$B$1</c:f>
              <c:strCache>
                <c:ptCount val="1"/>
                <c:pt idx="0">
                  <c:v>Column1</c:v>
                </c:pt>
              </c:strCache>
            </c:strRef>
          </c:tx>
          <c:spPr>
            <a:solidFill>
              <a:srgbClr val="FF9900"/>
            </a:solidFill>
            <a:ln>
              <a:noFill/>
            </a:ln>
          </c:spPr>
          <c:dPt>
            <c:idx val="0"/>
            <c:spPr>
              <a:solidFill>
                <a:schemeClr val="accent1">
                  <a:lumMod val="60000"/>
                  <a:lumOff val="40000"/>
                </a:schemeClr>
              </a:solidFill>
              <a:ln>
                <a:noFill/>
              </a:ln>
            </c:spPr>
          </c:dPt>
          <c:dLbls>
            <c:dLbl>
              <c:idx val="0"/>
              <c:layout>
                <c:manualLayout>
                  <c:x val="-0.16171196868412821"/>
                  <c:y val="-0.17501570478882741"/>
                </c:manualLayout>
              </c:layout>
              <c:showVal val="1"/>
            </c:dLbl>
            <c:dLbl>
              <c:idx val="1"/>
              <c:layout>
                <c:manualLayout>
                  <c:x val="8.4950220807423565E-2"/>
                  <c:y val="0.23562647535967202"/>
                </c:manualLayout>
              </c:layout>
              <c:showVal val="1"/>
            </c:dLbl>
            <c:txPr>
              <a:bodyPr/>
              <a:lstStyle/>
              <a:p>
                <a:pPr>
                  <a:defRPr sz="3600" b="0">
                    <a:latin typeface="Arial" pitchFamily="34" charset="0"/>
                    <a:cs typeface="Arial" pitchFamily="34" charset="0"/>
                  </a:defRPr>
                </a:pPr>
                <a:endParaRPr lang="fr-FR"/>
              </a:p>
            </c:txPr>
            <c:showVal val="1"/>
            <c:showLeaderLines val="1"/>
          </c:dLbls>
          <c:cat>
            <c:numRef>
              <c:f>Sheet1!$A$2:$A$3</c:f>
              <c:numCache>
                <c:formatCode>General</c:formatCode>
                <c:ptCount val="2"/>
              </c:numCache>
            </c:numRef>
          </c:cat>
          <c:val>
            <c:numRef>
              <c:f>Sheet1!$B$2:$B$3</c:f>
              <c:numCache>
                <c:formatCode>General</c:formatCode>
                <c:ptCount val="2"/>
                <c:pt idx="0">
                  <c:v>41</c:v>
                </c:pt>
                <c:pt idx="1">
                  <c:v>9</c:v>
                </c:pt>
              </c:numCache>
            </c:numRef>
          </c:val>
        </c:ser>
        <c:firstSliceAng val="0"/>
      </c:pieChart>
    </c:plotArea>
    <c:plotVisOnly val="1"/>
    <c:dispBlanksAs val="zero"/>
  </c:chart>
  <c:txPr>
    <a:bodyPr/>
    <a:lstStyle/>
    <a:p>
      <a:pPr>
        <a:defRPr sz="1800"/>
      </a:pPr>
      <a:endParaRPr lang="fr-F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CA"/>
  <c:chart>
    <c:autoTitleDeleted val="1"/>
    <c:plotArea>
      <c:layout/>
      <c:pieChart>
        <c:varyColors val="1"/>
        <c:ser>
          <c:idx val="0"/>
          <c:order val="0"/>
          <c:tx>
            <c:strRef>
              <c:f>Sheet1!$B$1</c:f>
              <c:strCache>
                <c:ptCount val="1"/>
                <c:pt idx="0">
                  <c:v>Sales</c:v>
                </c:pt>
              </c:strCache>
            </c:strRef>
          </c:tx>
          <c:spPr>
            <a:solidFill>
              <a:srgbClr val="FF9900"/>
            </a:solidFill>
          </c:spPr>
          <c:dPt>
            <c:idx val="0"/>
            <c:spPr>
              <a:solidFill>
                <a:schemeClr val="accent1">
                  <a:lumMod val="60000"/>
                  <a:lumOff val="40000"/>
                </a:schemeClr>
              </a:solidFill>
            </c:spPr>
          </c:dPt>
          <c:dLbls>
            <c:dLbl>
              <c:idx val="0"/>
              <c:layout>
                <c:manualLayout>
                  <c:x val="-0.16322879245985342"/>
                  <c:y val="-0.17337819044502675"/>
                </c:manualLayout>
              </c:layout>
              <c:showVal val="1"/>
            </c:dLbl>
            <c:dLbl>
              <c:idx val="1"/>
              <c:layout>
                <c:manualLayout>
                  <c:x val="0.11330695297700152"/>
                  <c:y val="0.23392093580094644"/>
                </c:manualLayout>
              </c:layout>
              <c:showVal val="1"/>
            </c:dLbl>
            <c:txPr>
              <a:bodyPr/>
              <a:lstStyle/>
              <a:p>
                <a:pPr>
                  <a:defRPr sz="3600">
                    <a:latin typeface="Arial" pitchFamily="34" charset="0"/>
                    <a:cs typeface="Arial" pitchFamily="34" charset="0"/>
                  </a:defRPr>
                </a:pPr>
                <a:endParaRPr lang="fr-FR"/>
              </a:p>
            </c:txPr>
            <c:showVal val="1"/>
            <c:showLeaderLines val="1"/>
          </c:dLbls>
          <c:cat>
            <c:numRef>
              <c:f>Sheet1!$A$2:$A$3</c:f>
              <c:numCache>
                <c:formatCode>General</c:formatCode>
                <c:ptCount val="2"/>
              </c:numCache>
            </c:numRef>
          </c:cat>
          <c:val>
            <c:numRef>
              <c:f>Sheet1!$B$2:$B$3</c:f>
              <c:numCache>
                <c:formatCode>General</c:formatCode>
                <c:ptCount val="2"/>
                <c:pt idx="0">
                  <c:v>42</c:v>
                </c:pt>
                <c:pt idx="1">
                  <c:v>11</c:v>
                </c:pt>
              </c:numCache>
            </c:numRef>
          </c:val>
        </c:ser>
        <c:firstSliceAng val="0"/>
      </c:pieChart>
    </c:plotArea>
    <c:plotVisOnly val="1"/>
    <c:dispBlanksAs val="zero"/>
  </c:chart>
  <c:txPr>
    <a:bodyPr/>
    <a:lstStyle/>
    <a:p>
      <a:pPr>
        <a:defRPr sz="1800"/>
      </a:pPr>
      <a:endParaRPr lang="fr-F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CA"/>
  <c:chart>
    <c:autoTitleDeleted val="1"/>
    <c:plotArea>
      <c:layout/>
      <c:pieChart>
        <c:varyColors val="1"/>
        <c:ser>
          <c:idx val="0"/>
          <c:order val="0"/>
          <c:tx>
            <c:strRef>
              <c:f>Sheet1!$B$1</c:f>
              <c:strCache>
                <c:ptCount val="1"/>
                <c:pt idx="0">
                  <c:v>Sales</c:v>
                </c:pt>
              </c:strCache>
            </c:strRef>
          </c:tx>
          <c:dPt>
            <c:idx val="0"/>
            <c:spPr>
              <a:solidFill>
                <a:schemeClr val="accent1">
                  <a:lumMod val="60000"/>
                  <a:lumOff val="40000"/>
                </a:schemeClr>
              </a:solidFill>
            </c:spPr>
          </c:dPt>
          <c:dPt>
            <c:idx val="1"/>
            <c:spPr>
              <a:solidFill>
                <a:srgbClr val="FF9900"/>
              </a:solidFill>
            </c:spPr>
          </c:dPt>
          <c:dLbls>
            <c:dLbl>
              <c:idx val="0"/>
              <c:layout>
                <c:manualLayout>
                  <c:x val="-0.11416092590118951"/>
                  <c:y val="-0.22398945936544107"/>
                </c:manualLayout>
              </c:layout>
              <c:showVal val="1"/>
            </c:dLbl>
            <c:dLbl>
              <c:idx val="1"/>
              <c:layout>
                <c:manualLayout>
                  <c:x val="-0.12664144546431821"/>
                  <c:y val="7.3158508867579866E-2"/>
                </c:manualLayout>
              </c:layout>
              <c:showVal val="1"/>
            </c:dLbl>
            <c:txPr>
              <a:bodyPr/>
              <a:lstStyle/>
              <a:p>
                <a:pPr>
                  <a:defRPr sz="3600" b="0">
                    <a:latin typeface="Arial" pitchFamily="34" charset="0"/>
                    <a:cs typeface="Arial" pitchFamily="34" charset="0"/>
                  </a:defRPr>
                </a:pPr>
                <a:endParaRPr lang="fr-FR"/>
              </a:p>
            </c:txPr>
            <c:showVal val="1"/>
            <c:showLeaderLines val="1"/>
            <c:leaderLines>
              <c:spPr>
                <a:ln w="34925">
                  <a:solidFill>
                    <a:schemeClr val="tx1"/>
                  </a:solidFill>
                </a:ln>
              </c:spPr>
            </c:leaderLines>
          </c:dLbls>
          <c:cat>
            <c:numRef>
              <c:f>Sheet1!$A$2:$A$3</c:f>
              <c:numCache>
                <c:formatCode>General</c:formatCode>
                <c:ptCount val="2"/>
              </c:numCache>
            </c:numRef>
          </c:cat>
          <c:val>
            <c:numRef>
              <c:f>Sheet1!$B$2:$B$3</c:f>
              <c:numCache>
                <c:formatCode>General</c:formatCode>
                <c:ptCount val="2"/>
                <c:pt idx="0">
                  <c:v>41</c:v>
                </c:pt>
                <c:pt idx="1">
                  <c:v>1</c:v>
                </c:pt>
              </c:numCache>
            </c:numRef>
          </c:val>
        </c:ser>
        <c:firstSliceAng val="340"/>
      </c:pieChart>
    </c:plotArea>
    <c:plotVisOnly val="1"/>
    <c:dispBlanksAs val="zero"/>
  </c:chart>
  <c:txPr>
    <a:bodyPr/>
    <a:lstStyle/>
    <a:p>
      <a:pPr>
        <a:defRPr sz="1800"/>
      </a:pPr>
      <a:endParaRPr lang="fr-F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CA"/>
  <c:chart>
    <c:autoTitleDeleted val="1"/>
    <c:plotArea>
      <c:layout/>
      <c:pieChart>
        <c:varyColors val="1"/>
        <c:ser>
          <c:idx val="0"/>
          <c:order val="0"/>
          <c:tx>
            <c:strRef>
              <c:f>Sheet1!$B$1</c:f>
              <c:strCache>
                <c:ptCount val="1"/>
                <c:pt idx="0">
                  <c:v>Column1</c:v>
                </c:pt>
              </c:strCache>
            </c:strRef>
          </c:tx>
          <c:dPt>
            <c:idx val="1"/>
            <c:spPr>
              <a:solidFill>
                <a:srgbClr val="0099FF"/>
              </a:solidFill>
            </c:spPr>
          </c:dPt>
          <c:dPt>
            <c:idx val="2"/>
            <c:spPr>
              <a:solidFill>
                <a:srgbClr val="FF9900"/>
              </a:solidFill>
            </c:spPr>
          </c:dPt>
          <c:dPt>
            <c:idx val="3"/>
            <c:spPr>
              <a:solidFill>
                <a:schemeClr val="accent1">
                  <a:lumMod val="60000"/>
                  <a:lumOff val="40000"/>
                </a:schemeClr>
              </a:solidFill>
            </c:spPr>
          </c:dPt>
          <c:dPt>
            <c:idx val="4"/>
            <c:spPr>
              <a:solidFill>
                <a:schemeClr val="accent3">
                  <a:lumMod val="60000"/>
                  <a:lumOff val="40000"/>
                </a:schemeClr>
              </a:solidFill>
              <a:ln>
                <a:noFill/>
              </a:ln>
            </c:spPr>
          </c:dPt>
          <c:dLbls>
            <c:dLbl>
              <c:idx val="2"/>
              <c:layout>
                <c:manualLayout>
                  <c:x val="-0.14798173455901192"/>
                  <c:y val="-0.11390815885611057"/>
                </c:manualLayout>
              </c:layout>
              <c:showVal val="1"/>
            </c:dLbl>
            <c:dLbl>
              <c:idx val="3"/>
              <c:layout>
                <c:manualLayout>
                  <c:x val="0.16820546765945626"/>
                  <c:y val="-0.16951310052245069"/>
                </c:manualLayout>
              </c:layout>
              <c:showVal val="1"/>
            </c:dLbl>
            <c:dLbl>
              <c:idx val="4"/>
              <c:layout>
                <c:manualLayout>
                  <c:x val="7.6790181273168154E-2"/>
                  <c:y val="0.25567623836272935"/>
                </c:manualLayout>
              </c:layout>
              <c:showVal val="1"/>
            </c:dLbl>
            <c:txPr>
              <a:bodyPr/>
              <a:lstStyle/>
              <a:p>
                <a:pPr>
                  <a:defRPr sz="3600">
                    <a:latin typeface="Arial" pitchFamily="34" charset="0"/>
                    <a:cs typeface="Arial" pitchFamily="34" charset="0"/>
                  </a:defRPr>
                </a:pPr>
                <a:endParaRPr lang="fr-FR"/>
              </a:p>
            </c:txPr>
            <c:showVal val="1"/>
            <c:showLeaderLines val="1"/>
          </c:dLbls>
          <c:cat>
            <c:numRef>
              <c:f>Sheet1!$A$2:$A$6</c:f>
              <c:numCache>
                <c:formatCode>General</c:formatCode>
                <c:ptCount val="5"/>
              </c:numCache>
            </c:numRef>
          </c:cat>
          <c:val>
            <c:numRef>
              <c:f>Sheet1!$B$2:$B$6</c:f>
              <c:numCache>
                <c:formatCode>General</c:formatCode>
                <c:ptCount val="5"/>
                <c:pt idx="0">
                  <c:v>1</c:v>
                </c:pt>
                <c:pt idx="1">
                  <c:v>5</c:v>
                </c:pt>
                <c:pt idx="2">
                  <c:v>11</c:v>
                </c:pt>
                <c:pt idx="3">
                  <c:v>20</c:v>
                </c:pt>
                <c:pt idx="4">
                  <c:v>14</c:v>
                </c:pt>
              </c:numCache>
            </c:numRef>
          </c:val>
        </c:ser>
        <c:firstSliceAng val="34"/>
      </c:pieChart>
    </c:plotArea>
    <c:plotVisOnly val="1"/>
    <c:dispBlanksAs val="zero"/>
  </c:chart>
  <c:txPr>
    <a:bodyPr/>
    <a:lstStyle/>
    <a:p>
      <a:pPr>
        <a:defRPr sz="1800"/>
      </a:pPr>
      <a:endParaRPr lang="fr-FR"/>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1" dt="2013-10-04T16:13:05.096" idx="1">
    <p:pos x="10" y="10"/>
    <p:text/>
  </p:cm>
</p:cmLst>
</file>

<file path=ppt/drawings/drawing1.xml><?xml version="1.0" encoding="utf-8"?>
<c:userShapes xmlns:c="http://schemas.openxmlformats.org/drawingml/2006/chart">
  <cdr:relSizeAnchor xmlns:cdr="http://schemas.openxmlformats.org/drawingml/2006/chartDrawing">
    <cdr:from>
      <cdr:x>0.52499</cdr:x>
      <cdr:y>0.84031</cdr:y>
    </cdr:from>
    <cdr:to>
      <cdr:x>0.80499</cdr:x>
      <cdr:y>0.9344</cdr:y>
    </cdr:to>
    <cdr:sp macro="" textlink="">
      <cdr:nvSpPr>
        <cdr:cNvPr id="2" name="TextBox 1"/>
        <cdr:cNvSpPr txBox="1"/>
      </cdr:nvSpPr>
      <cdr:spPr>
        <a:xfrm xmlns:a="http://schemas.openxmlformats.org/drawingml/2006/main">
          <a:off x="4436655" y="4248472"/>
          <a:ext cx="2366261" cy="475705"/>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fr-CA" sz="1200" dirty="0" smtClean="0"/>
            <a:t>Remplacement d’équipement non-sécuritaire</a:t>
          </a:r>
          <a:endParaRPr lang="fr-CA" sz="1200" dirty="0"/>
        </a:p>
      </cdr:txBody>
    </cdr:sp>
  </cdr:relSizeAnchor>
  <cdr:relSizeAnchor xmlns:cdr="http://schemas.openxmlformats.org/drawingml/2006/chartDrawing">
    <cdr:from>
      <cdr:x>0.82714</cdr:x>
      <cdr:y>0.84031</cdr:y>
    </cdr:from>
    <cdr:to>
      <cdr:x>0.94089</cdr:x>
      <cdr:y>0.91818</cdr:y>
    </cdr:to>
    <cdr:sp macro="" textlink="">
      <cdr:nvSpPr>
        <cdr:cNvPr id="3" name="TextBox 2"/>
        <cdr:cNvSpPr txBox="1"/>
      </cdr:nvSpPr>
      <cdr:spPr>
        <a:xfrm xmlns:a="http://schemas.openxmlformats.org/drawingml/2006/main">
          <a:off x="6990084" y="4248472"/>
          <a:ext cx="961294" cy="393698"/>
        </a:xfrm>
        <a:prstGeom xmlns:a="http://schemas.openxmlformats.org/drawingml/2006/main" prst="rect">
          <a:avLst/>
        </a:prstGeom>
        <a:solidFill xmlns:a="http://schemas.openxmlformats.org/drawingml/2006/main">
          <a:prstClr val="white"/>
        </a:solidFill>
      </cdr:spPr>
      <cdr:txBody>
        <a:bodyPr xmlns:a="http://schemas.openxmlformats.org/drawingml/2006/main" vertOverflow="clip" wrap="square" rtlCol="0"/>
        <a:lstStyle xmlns:a="http://schemas.openxmlformats.org/drawingml/2006/main"/>
        <a:p xmlns:a="http://schemas.openxmlformats.org/drawingml/2006/main">
          <a:pPr algn="ctr"/>
          <a:r>
            <a:rPr lang="fr-CA" sz="1100" dirty="0" smtClean="0"/>
            <a:t>Autres</a:t>
          </a:r>
          <a:endParaRPr lang="fr-CA"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0.73901</cdr:x>
      <cdr:y>0.15132</cdr:y>
    </cdr:from>
    <cdr:to>
      <cdr:x>0.85861</cdr:x>
      <cdr:y>0.27659</cdr:y>
    </cdr:to>
    <cdr:cxnSp macro="">
      <cdr:nvCxnSpPr>
        <cdr:cNvPr id="2" name="Straight Connector 1"/>
        <cdr:cNvCxnSpPr/>
      </cdr:nvCxnSpPr>
      <cdr:spPr>
        <a:xfrm xmlns:a="http://schemas.openxmlformats.org/drawingml/2006/main" flipH="1">
          <a:off x="4893386" y="752620"/>
          <a:ext cx="791941" cy="623057"/>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0.60154</cdr:x>
      <cdr:y>0.23345</cdr:y>
    </cdr:from>
    <cdr:to>
      <cdr:x>0.75526</cdr:x>
      <cdr:y>0.29855</cdr:y>
    </cdr:to>
    <cdr:cxnSp macro="">
      <cdr:nvCxnSpPr>
        <cdr:cNvPr id="2" name="Straight Connector 1"/>
        <cdr:cNvCxnSpPr/>
      </cdr:nvCxnSpPr>
      <cdr:spPr>
        <a:xfrm xmlns:a="http://schemas.openxmlformats.org/drawingml/2006/main" flipH="1">
          <a:off x="3539799" y="1032872"/>
          <a:ext cx="904593" cy="288032"/>
        </a:xfrm>
        <a:prstGeom xmlns:a="http://schemas.openxmlformats.org/drawingml/2006/main" prst="line">
          <a:avLst/>
        </a:prstGeom>
        <a:ln xmlns:a="http://schemas.openxmlformats.org/drawingml/2006/main">
          <a:solidFill>
            <a:schemeClr val="tx1"/>
          </a:solidFill>
        </a:ln>
        <a:effectLst xmlns:a="http://schemas.openxmlformats.org/drawingml/2006/mai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A3EC2F-8EAF-417A-91EC-68C5A44D56F1}" type="datetimeFigureOut">
              <a:rPr lang="en-CA" smtClean="0"/>
              <a:pPr/>
              <a:t>20/11/2013</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F44EE4-D0B9-41FD-AF4D-014219BBBF20}" type="slidenum">
              <a:rPr lang="en-CA" smtClean="0"/>
              <a:pPr/>
              <a:t>‹#›</a:t>
            </a:fld>
            <a:endParaRPr lang="en-CA" dirty="0"/>
          </a:p>
        </p:txBody>
      </p:sp>
    </p:spTree>
    <p:extLst>
      <p:ext uri="{BB962C8B-B14F-4D97-AF65-F5344CB8AC3E}">
        <p14:creationId xmlns="" xmlns:p14="http://schemas.microsoft.com/office/powerpoint/2010/main" val="37524834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3B2993-C00B-48CF-8221-6AAEA5BE6E3A}" type="datetimeFigureOut">
              <a:rPr lang="en-CA" smtClean="0"/>
              <a:pPr/>
              <a:t>20/11/2013</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6315C7-8DAC-432B-8FB9-0DD3C1EF9AA4}" type="slidenum">
              <a:rPr lang="en-CA" smtClean="0"/>
              <a:pPr/>
              <a:t>‹#›</a:t>
            </a:fld>
            <a:endParaRPr lang="en-CA" dirty="0"/>
          </a:p>
        </p:txBody>
      </p:sp>
    </p:spTree>
    <p:extLst>
      <p:ext uri="{BB962C8B-B14F-4D97-AF65-F5344CB8AC3E}">
        <p14:creationId xmlns="" xmlns:p14="http://schemas.microsoft.com/office/powerpoint/2010/main" val="13500524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86315C7-8DAC-432B-8FB9-0DD3C1EF9AA4}" type="slidenum">
              <a:rPr lang="en-CA" smtClean="0"/>
              <a:pPr/>
              <a:t>1</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9361B16-17DA-4668-A52D-12974F491A62}" type="slidenum">
              <a:rPr lang="en-CA" smtClean="0"/>
              <a:pPr/>
              <a:t>26</a:t>
            </a:fld>
            <a:endParaRPr lang="en-CA" dirty="0"/>
          </a:p>
        </p:txBody>
      </p:sp>
    </p:spTree>
    <p:extLst>
      <p:ext uri="{BB962C8B-B14F-4D97-AF65-F5344CB8AC3E}">
        <p14:creationId xmlns="" xmlns:p14="http://schemas.microsoft.com/office/powerpoint/2010/main" val="3293633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Health and Safety Officer/Manager</a:t>
            </a:r>
          </a:p>
          <a:p>
            <a:pPr marL="171450" indent="-171450">
              <a:buFont typeface="Arial" pitchFamily="34" charset="0"/>
              <a:buChar char="•"/>
            </a:pPr>
            <a:r>
              <a:rPr lang="en-CA" dirty="0" smtClean="0"/>
              <a:t>Resource Teacher/Consultant/Coordinator with responsibilities for Science</a:t>
            </a:r>
          </a:p>
          <a:p>
            <a:pPr marL="171450" indent="-171450">
              <a:buFont typeface="Arial" pitchFamily="34" charset="0"/>
              <a:buChar char="•"/>
            </a:pPr>
            <a:r>
              <a:rPr lang="en-CA" dirty="0" smtClean="0"/>
              <a:t>Resource Teacher/Consultant/Coordinator with responsibilities for Technological Education</a:t>
            </a:r>
          </a:p>
          <a:p>
            <a:pPr marL="171450" indent="-171450">
              <a:buFont typeface="Arial" pitchFamily="34" charset="0"/>
              <a:buChar char="•"/>
            </a:pPr>
            <a:r>
              <a:rPr lang="en-CA" dirty="0" smtClean="0"/>
              <a:t>Other, please specify</a:t>
            </a:r>
            <a:endParaRPr lang="en-CA" dirty="0"/>
          </a:p>
        </p:txBody>
      </p:sp>
      <p:sp>
        <p:nvSpPr>
          <p:cNvPr id="4" name="Slide Number Placeholder 3"/>
          <p:cNvSpPr>
            <a:spLocks noGrp="1"/>
          </p:cNvSpPr>
          <p:nvPr>
            <p:ph type="sldNum" sz="quarter" idx="10"/>
          </p:nvPr>
        </p:nvSpPr>
        <p:spPr/>
        <p:txBody>
          <a:bodyPr/>
          <a:lstStyle/>
          <a:p>
            <a:fld id="{59361B16-17DA-4668-A52D-12974F491A62}" type="slidenum">
              <a:rPr lang="en-CA" smtClean="0"/>
              <a:pPr/>
              <a:t>28</a:t>
            </a:fld>
            <a:endParaRPr lang="en-CA" dirty="0"/>
          </a:p>
        </p:txBody>
      </p:sp>
    </p:spTree>
    <p:extLst>
      <p:ext uri="{BB962C8B-B14F-4D97-AF65-F5344CB8AC3E}">
        <p14:creationId xmlns="" xmlns:p14="http://schemas.microsoft.com/office/powerpoint/2010/main" val="232510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Ensuring all teachers are properly trained</a:t>
            </a:r>
          </a:p>
          <a:p>
            <a:pPr marL="171450" indent="-171450">
              <a:buFont typeface="Arial" pitchFamily="34" charset="0"/>
              <a:buChar char="•"/>
            </a:pPr>
            <a:r>
              <a:rPr lang="en-CA" dirty="0" smtClean="0"/>
              <a:t>Making sure students receive consistent information about safety for each subject</a:t>
            </a:r>
          </a:p>
          <a:p>
            <a:pPr marL="171450" indent="-171450">
              <a:buFont typeface="Arial" pitchFamily="34" charset="0"/>
              <a:buChar char="•"/>
            </a:pPr>
            <a:r>
              <a:rPr lang="en-CA" dirty="0" smtClean="0"/>
              <a:t>Establishing a school board plan/policy for consistent implementation</a:t>
            </a:r>
          </a:p>
          <a:p>
            <a:pPr marL="171450" indent="-171450">
              <a:buFont typeface="Arial" pitchFamily="34" charset="0"/>
              <a:buChar char="•"/>
            </a:pPr>
            <a:r>
              <a:rPr lang="en-CA" dirty="0" smtClean="0"/>
              <a:t>Purchase of new equipment</a:t>
            </a:r>
          </a:p>
          <a:p>
            <a:pPr marL="171450" indent="-171450">
              <a:buFont typeface="Arial" pitchFamily="34" charset="0"/>
              <a:buChar char="•"/>
            </a:pPr>
            <a:r>
              <a:rPr lang="en-CA" dirty="0" smtClean="0"/>
              <a:t>Maintenance of existing equipment</a:t>
            </a:r>
          </a:p>
          <a:p>
            <a:pPr marL="171450" indent="-171450">
              <a:buFont typeface="Arial" pitchFamily="34" charset="0"/>
              <a:buChar char="•"/>
            </a:pPr>
            <a:r>
              <a:rPr lang="en-CA" dirty="0" smtClean="0"/>
              <a:t>Other, please specify</a:t>
            </a:r>
            <a:endParaRPr lang="en-CA" dirty="0"/>
          </a:p>
        </p:txBody>
      </p:sp>
      <p:sp>
        <p:nvSpPr>
          <p:cNvPr id="4" name="Slide Number Placeholder 3"/>
          <p:cNvSpPr>
            <a:spLocks noGrp="1"/>
          </p:cNvSpPr>
          <p:nvPr>
            <p:ph type="sldNum" sz="quarter" idx="10"/>
          </p:nvPr>
        </p:nvSpPr>
        <p:spPr/>
        <p:txBody>
          <a:bodyPr/>
          <a:lstStyle/>
          <a:p>
            <a:fld id="{59361B16-17DA-4668-A52D-12974F491A62}" type="slidenum">
              <a:rPr lang="en-CA" smtClean="0"/>
              <a:pPr/>
              <a:t>29</a:t>
            </a:fld>
            <a:endParaRPr lang="en-CA" dirty="0"/>
          </a:p>
        </p:txBody>
      </p:sp>
    </p:spTree>
    <p:extLst>
      <p:ext uri="{BB962C8B-B14F-4D97-AF65-F5344CB8AC3E}">
        <p14:creationId xmlns="" xmlns:p14="http://schemas.microsoft.com/office/powerpoint/2010/main" val="243739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86315C7-8DAC-432B-8FB9-0DD3C1EF9AA4}" type="slidenum">
              <a:rPr lang="en-CA" smtClean="0"/>
              <a:pPr/>
              <a:t>10</a:t>
            </a:fld>
            <a:endParaRPr lang="en-CA" dirty="0"/>
          </a:p>
        </p:txBody>
      </p:sp>
    </p:spTree>
    <p:extLst>
      <p:ext uri="{BB962C8B-B14F-4D97-AF65-F5344CB8AC3E}">
        <p14:creationId xmlns="" xmlns:p14="http://schemas.microsoft.com/office/powerpoint/2010/main" val="265646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2545">
              <a:defRPr sz="2400">
                <a:solidFill>
                  <a:schemeClr val="tx1"/>
                </a:solidFill>
                <a:latin typeface="Lucida Grande" pitchFamily="80" charset="0"/>
                <a:ea typeface="Geneva" pitchFamily="80" charset="-128"/>
              </a:defRPr>
            </a:lvl1pPr>
            <a:lvl2pPr marL="731286" indent="-281264" defTabSz="912545">
              <a:defRPr sz="2400">
                <a:solidFill>
                  <a:schemeClr val="tx1"/>
                </a:solidFill>
                <a:latin typeface="Lucida Grande" pitchFamily="80" charset="0"/>
                <a:ea typeface="Geneva" pitchFamily="80" charset="-128"/>
              </a:defRPr>
            </a:lvl2pPr>
            <a:lvl3pPr marL="1125055" indent="-225011" defTabSz="912545">
              <a:defRPr sz="2400">
                <a:solidFill>
                  <a:schemeClr val="tx1"/>
                </a:solidFill>
                <a:latin typeface="Lucida Grande" pitchFamily="80" charset="0"/>
                <a:ea typeface="Geneva" pitchFamily="80" charset="-128"/>
              </a:defRPr>
            </a:lvl3pPr>
            <a:lvl4pPr marL="1575077" indent="-225011" defTabSz="912545">
              <a:defRPr sz="2400">
                <a:solidFill>
                  <a:schemeClr val="tx1"/>
                </a:solidFill>
                <a:latin typeface="Lucida Grande" pitchFamily="80" charset="0"/>
                <a:ea typeface="Geneva" pitchFamily="80" charset="-128"/>
              </a:defRPr>
            </a:lvl4pPr>
            <a:lvl5pPr marL="2025099" indent="-225011" defTabSz="912545">
              <a:defRPr sz="2400">
                <a:solidFill>
                  <a:schemeClr val="tx1"/>
                </a:solidFill>
                <a:latin typeface="Lucida Grande" pitchFamily="80" charset="0"/>
                <a:ea typeface="Geneva" pitchFamily="80" charset="-128"/>
              </a:defRPr>
            </a:lvl5pPr>
            <a:lvl6pPr marL="2475121" indent="-225011" defTabSz="912545" eaLnBrk="0" fontAlgn="base" hangingPunct="0">
              <a:spcBef>
                <a:spcPct val="0"/>
              </a:spcBef>
              <a:spcAft>
                <a:spcPct val="0"/>
              </a:spcAft>
              <a:defRPr sz="2400">
                <a:solidFill>
                  <a:schemeClr val="tx1"/>
                </a:solidFill>
                <a:latin typeface="Lucida Grande" pitchFamily="80" charset="0"/>
                <a:ea typeface="Geneva" pitchFamily="80" charset="-128"/>
              </a:defRPr>
            </a:lvl6pPr>
            <a:lvl7pPr marL="2925143" indent="-225011" defTabSz="912545" eaLnBrk="0" fontAlgn="base" hangingPunct="0">
              <a:spcBef>
                <a:spcPct val="0"/>
              </a:spcBef>
              <a:spcAft>
                <a:spcPct val="0"/>
              </a:spcAft>
              <a:defRPr sz="2400">
                <a:solidFill>
                  <a:schemeClr val="tx1"/>
                </a:solidFill>
                <a:latin typeface="Lucida Grande" pitchFamily="80" charset="0"/>
                <a:ea typeface="Geneva" pitchFamily="80" charset="-128"/>
              </a:defRPr>
            </a:lvl7pPr>
            <a:lvl8pPr marL="3375165" indent="-225011" defTabSz="912545" eaLnBrk="0" fontAlgn="base" hangingPunct="0">
              <a:spcBef>
                <a:spcPct val="0"/>
              </a:spcBef>
              <a:spcAft>
                <a:spcPct val="0"/>
              </a:spcAft>
              <a:defRPr sz="2400">
                <a:solidFill>
                  <a:schemeClr val="tx1"/>
                </a:solidFill>
                <a:latin typeface="Lucida Grande" pitchFamily="80" charset="0"/>
                <a:ea typeface="Geneva" pitchFamily="80" charset="-128"/>
              </a:defRPr>
            </a:lvl8pPr>
            <a:lvl9pPr marL="3825187" indent="-225011" defTabSz="912545" eaLnBrk="0" fontAlgn="base" hangingPunct="0">
              <a:spcBef>
                <a:spcPct val="0"/>
              </a:spcBef>
              <a:spcAft>
                <a:spcPct val="0"/>
              </a:spcAft>
              <a:defRPr sz="2400">
                <a:solidFill>
                  <a:schemeClr val="tx1"/>
                </a:solidFill>
                <a:latin typeface="Lucida Grande" pitchFamily="80" charset="0"/>
                <a:ea typeface="Geneva" pitchFamily="80" charset="-128"/>
              </a:defRPr>
            </a:lvl9pPr>
          </a:lstStyle>
          <a:p>
            <a:fld id="{FDD41EBB-B783-49F5-AFFC-E6C287E9D8DC}" type="slidenum">
              <a:rPr lang="en-CA" sz="1200">
                <a:latin typeface="Arial" charset="0"/>
              </a:rPr>
              <a:pPr/>
              <a:t>14</a:t>
            </a:fld>
            <a:endParaRPr lang="en-CA" sz="1200" dirty="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Health and Safety in your Board (i.e. Health and Safety Officer/Manager)?</a:t>
            </a:r>
          </a:p>
          <a:p>
            <a:endParaRPr lang="en-CA" dirty="0"/>
          </a:p>
        </p:txBody>
      </p:sp>
      <p:sp>
        <p:nvSpPr>
          <p:cNvPr id="4" name="Slide Number Placeholder 3"/>
          <p:cNvSpPr>
            <a:spLocks noGrp="1"/>
          </p:cNvSpPr>
          <p:nvPr>
            <p:ph type="sldNum" sz="quarter" idx="10"/>
          </p:nvPr>
        </p:nvSpPr>
        <p:spPr/>
        <p:txBody>
          <a:bodyPr/>
          <a:lstStyle/>
          <a:p>
            <a:fld id="{59361B16-17DA-4668-A52D-12974F491A62}" type="slidenum">
              <a:rPr lang="en-CA" smtClean="0"/>
              <a:pPr/>
              <a:t>16</a:t>
            </a:fld>
            <a:endParaRPr lang="en-CA" dirty="0"/>
          </a:p>
        </p:txBody>
      </p:sp>
    </p:spTree>
    <p:extLst>
      <p:ext uri="{BB962C8B-B14F-4D97-AF65-F5344CB8AC3E}">
        <p14:creationId xmlns="" xmlns:p14="http://schemas.microsoft.com/office/powerpoint/2010/main" val="836458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Science Education programs with specific qualifications and expertise in science education (e.g. Resource Teacher/Consultant/Coordinator)?</a:t>
            </a:r>
          </a:p>
        </p:txBody>
      </p:sp>
      <p:sp>
        <p:nvSpPr>
          <p:cNvPr id="4" name="Slide Number Placeholder 3"/>
          <p:cNvSpPr>
            <a:spLocks noGrp="1"/>
          </p:cNvSpPr>
          <p:nvPr>
            <p:ph type="sldNum" sz="quarter" idx="10"/>
          </p:nvPr>
        </p:nvSpPr>
        <p:spPr/>
        <p:txBody>
          <a:bodyPr/>
          <a:lstStyle/>
          <a:p>
            <a:fld id="{59361B16-17DA-4668-A52D-12974F491A62}" type="slidenum">
              <a:rPr lang="en-CA" smtClean="0"/>
              <a:pPr/>
              <a:t>17</a:t>
            </a:fld>
            <a:endParaRPr lang="en-CA" dirty="0"/>
          </a:p>
        </p:txBody>
      </p:sp>
    </p:spTree>
    <p:extLst>
      <p:ext uri="{BB962C8B-B14F-4D97-AF65-F5344CB8AC3E}">
        <p14:creationId xmlns="" xmlns:p14="http://schemas.microsoft.com/office/powerpoint/2010/main" val="379893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Technological Education programs with specific qualifications and experience in technological education (e.g. Resource Teacher/Consultant/Coordinator)?</a:t>
            </a:r>
          </a:p>
        </p:txBody>
      </p:sp>
      <p:sp>
        <p:nvSpPr>
          <p:cNvPr id="4" name="Slide Number Placeholder 3"/>
          <p:cNvSpPr>
            <a:spLocks noGrp="1"/>
          </p:cNvSpPr>
          <p:nvPr>
            <p:ph type="sldNum" sz="quarter" idx="10"/>
          </p:nvPr>
        </p:nvSpPr>
        <p:spPr/>
        <p:txBody>
          <a:bodyPr/>
          <a:lstStyle/>
          <a:p>
            <a:fld id="{59361B16-17DA-4668-A52D-12974F491A62}" type="slidenum">
              <a:rPr lang="en-CA" smtClean="0"/>
              <a:pPr/>
              <a:t>18</a:t>
            </a:fld>
            <a:endParaRPr lang="en-CA" dirty="0"/>
          </a:p>
        </p:txBody>
      </p:sp>
    </p:spTree>
    <p:extLst>
      <p:ext uri="{BB962C8B-B14F-4D97-AF65-F5344CB8AC3E}">
        <p14:creationId xmlns="" xmlns:p14="http://schemas.microsoft.com/office/powerpoint/2010/main" val="2969922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9361B16-17DA-4668-A52D-12974F491A62}" type="slidenum">
              <a:rPr lang="en-CA" smtClean="0"/>
              <a:pPr/>
              <a:t>20</a:t>
            </a:fld>
            <a:endParaRPr lang="en-CA" dirty="0"/>
          </a:p>
        </p:txBody>
      </p:sp>
    </p:spTree>
    <p:extLst>
      <p:ext uri="{BB962C8B-B14F-4D97-AF65-F5344CB8AC3E}">
        <p14:creationId xmlns="" xmlns:p14="http://schemas.microsoft.com/office/powerpoint/2010/main" val="1843739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Less frequently than once per year</a:t>
            </a:r>
          </a:p>
          <a:p>
            <a:pPr marL="171450" indent="-171450">
              <a:buFont typeface="Arial" pitchFamily="34" charset="0"/>
              <a:buChar char="•"/>
            </a:pPr>
            <a:r>
              <a:rPr lang="en-CA" dirty="0" smtClean="0"/>
              <a:t>Once per year</a:t>
            </a:r>
          </a:p>
          <a:p>
            <a:pPr marL="171450" indent="-171450">
              <a:buFont typeface="Arial" pitchFamily="34" charset="0"/>
              <a:buChar char="•"/>
            </a:pPr>
            <a:r>
              <a:rPr lang="en-CA" dirty="0" smtClean="0"/>
              <a:t>At least twice per year</a:t>
            </a:r>
          </a:p>
          <a:p>
            <a:pPr marL="171450" indent="-171450">
              <a:buFont typeface="Arial" pitchFamily="34" charset="0"/>
              <a:buChar char="•"/>
            </a:pPr>
            <a:r>
              <a:rPr lang="en-CA" dirty="0" smtClean="0"/>
              <a:t>Once per month</a:t>
            </a:r>
          </a:p>
          <a:p>
            <a:pPr marL="171450" indent="-171450">
              <a:buFont typeface="Arial" pitchFamily="34" charset="0"/>
              <a:buChar char="•"/>
            </a:pPr>
            <a:r>
              <a:rPr lang="en-CA" dirty="0" smtClean="0"/>
              <a:t>Other</a:t>
            </a:r>
            <a:endParaRPr lang="en-CA" dirty="0"/>
          </a:p>
        </p:txBody>
      </p:sp>
      <p:sp>
        <p:nvSpPr>
          <p:cNvPr id="4" name="Slide Number Placeholder 3"/>
          <p:cNvSpPr>
            <a:spLocks noGrp="1"/>
          </p:cNvSpPr>
          <p:nvPr>
            <p:ph type="sldNum" sz="quarter" idx="10"/>
          </p:nvPr>
        </p:nvSpPr>
        <p:spPr/>
        <p:txBody>
          <a:bodyPr/>
          <a:lstStyle/>
          <a:p>
            <a:fld id="{59361B16-17DA-4668-A52D-12974F491A62}" type="slidenum">
              <a:rPr lang="en-CA" smtClean="0"/>
              <a:pPr/>
              <a:t>23</a:t>
            </a:fld>
            <a:endParaRPr lang="en-CA" dirty="0"/>
          </a:p>
        </p:txBody>
      </p:sp>
    </p:spTree>
    <p:extLst>
      <p:ext uri="{BB962C8B-B14F-4D97-AF65-F5344CB8AC3E}">
        <p14:creationId xmlns="" xmlns:p14="http://schemas.microsoft.com/office/powerpoint/2010/main" val="4238122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r>
              <a:rPr lang="en-CA" dirty="0" smtClean="0"/>
              <a:t>Inspections are completed by a 3rd party</a:t>
            </a:r>
          </a:p>
          <a:p>
            <a:pPr marL="228600" indent="-228600">
              <a:buAutoNum type="alphaUcParenR"/>
            </a:pPr>
            <a:r>
              <a:rPr lang="en-CA" dirty="0" smtClean="0"/>
              <a:t>Inspections are completed by school board/school staff</a:t>
            </a:r>
          </a:p>
          <a:p>
            <a:pPr marL="228600" indent="-228600">
              <a:buAutoNum type="alphaUcParenR"/>
            </a:pPr>
            <a:r>
              <a:rPr lang="en-CA" dirty="0" smtClean="0"/>
              <a:t>Combination of A and B</a:t>
            </a:r>
            <a:endParaRPr lang="en-CA" dirty="0"/>
          </a:p>
        </p:txBody>
      </p:sp>
      <p:sp>
        <p:nvSpPr>
          <p:cNvPr id="4" name="Slide Number Placeholder 3"/>
          <p:cNvSpPr>
            <a:spLocks noGrp="1"/>
          </p:cNvSpPr>
          <p:nvPr>
            <p:ph type="sldNum" sz="quarter" idx="10"/>
          </p:nvPr>
        </p:nvSpPr>
        <p:spPr/>
        <p:txBody>
          <a:bodyPr/>
          <a:lstStyle/>
          <a:p>
            <a:fld id="{59361B16-17DA-4668-A52D-12974F491A62}" type="slidenum">
              <a:rPr lang="en-CA" smtClean="0"/>
              <a:pPr/>
              <a:t>24</a:t>
            </a:fld>
            <a:endParaRPr lang="en-CA" dirty="0"/>
          </a:p>
        </p:txBody>
      </p:sp>
    </p:spTree>
    <p:extLst>
      <p:ext uri="{BB962C8B-B14F-4D97-AF65-F5344CB8AC3E}">
        <p14:creationId xmlns="" xmlns:p14="http://schemas.microsoft.com/office/powerpoint/2010/main" val="130843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8" name="Rectangle 7"/>
          <p:cNvSpPr/>
          <p:nvPr userDrawn="1"/>
        </p:nvSpPr>
        <p:spPr>
          <a:xfrm>
            <a:off x="0" y="0"/>
            <a:ext cx="9144000" cy="6309320"/>
          </a:xfrm>
          <a:prstGeom prst="rect">
            <a:avLst/>
          </a:prstGeom>
          <a:gradFill>
            <a:gsLst>
              <a:gs pos="0">
                <a:schemeClr val="accent1"/>
              </a:gs>
              <a:gs pos="5000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21"/>
          <p:cNvSpPr>
            <a:spLocks noGrp="1"/>
          </p:cNvSpPr>
          <p:nvPr>
            <p:ph type="ftr" sz="quarter" idx="3"/>
          </p:nvPr>
        </p:nvSpPr>
        <p:spPr>
          <a:xfrm>
            <a:off x="459904" y="6381328"/>
            <a:ext cx="4400128" cy="241002"/>
          </a:xfrm>
          <a:prstGeom prst="rect">
            <a:avLst/>
          </a:prstGeom>
        </p:spPr>
        <p:txBody>
          <a:bodyPr vert="horz" lIns="0" tIns="0" rIns="0" bIns="0" anchor="b"/>
          <a:lstStyle>
            <a:lvl1pPr algn="l" eaLnBrk="1" latinLnBrk="0" hangingPunct="1">
              <a:defRPr kumimoji="0" sz="1200" b="1">
                <a:solidFill>
                  <a:schemeClr val="tx1"/>
                </a:solidFill>
                <a:latin typeface="Arial" pitchFamily="34" charset="0"/>
                <a:cs typeface="Arial" pitchFamily="34" charset="0"/>
              </a:defRPr>
            </a:lvl1pPr>
          </a:lstStyle>
          <a:p>
            <a:r>
              <a:rPr lang="en-CA" dirty="0" smtClean="0"/>
              <a:t>Student Injury Prevention Sessions, OCT 2013</a:t>
            </a:r>
            <a:endParaRPr lang="en-CA" dirty="0"/>
          </a:p>
        </p:txBody>
      </p:sp>
      <p:sp>
        <p:nvSpPr>
          <p:cNvPr id="9" name="Title 8"/>
          <p:cNvSpPr>
            <a:spLocks noGrp="1"/>
          </p:cNvSpPr>
          <p:nvPr>
            <p:ph type="ctrTitle"/>
          </p:nvPr>
        </p:nvSpPr>
        <p:spPr>
          <a:xfrm>
            <a:off x="533400" y="1371600"/>
            <a:ext cx="7851648" cy="1828800"/>
          </a:xfrm>
          <a:ln>
            <a:noFill/>
          </a:ln>
        </p:spPr>
        <p:txBody>
          <a:bodyPr vert="horz" tIns="0" rIns="18288" bIns="0" anchor="b">
            <a:normAutofit/>
          </a:bodyPr>
          <a:lstStyle>
            <a:lvl1pPr algn="r" rtl="0">
              <a:spcBef>
                <a:spcPct val="0"/>
              </a:spcBef>
              <a:buNone/>
              <a:defRPr sz="5600" b="1" cap="none" spc="0">
                <a:ln w="18415" cmpd="sng">
                  <a:noFill/>
                  <a:prstDash val="solid"/>
                </a:ln>
                <a:solidFill>
                  <a:schemeClr val="tx1"/>
                </a:solidFill>
                <a:effectLst/>
                <a:latin typeface="Arial" pitchFamily="34" charset="0"/>
                <a:ea typeface="+mj-ea"/>
                <a:cs typeface="Arial" pitchFamily="34" charset="0"/>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Footer Placeholder 21"/>
          <p:cNvSpPr>
            <a:spLocks noGrp="1"/>
          </p:cNvSpPr>
          <p:nvPr>
            <p:ph type="ftr" sz="quarter" idx="3"/>
          </p:nvPr>
        </p:nvSpPr>
        <p:spPr>
          <a:xfrm>
            <a:off x="459904" y="6381328"/>
            <a:ext cx="4400128"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en-CA" dirty="0" smtClean="0"/>
              <a:t>Student Injury Prevention Sessions, OCT 2013</a:t>
            </a:r>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Footer Placeholder 21"/>
          <p:cNvSpPr>
            <a:spLocks noGrp="1"/>
          </p:cNvSpPr>
          <p:nvPr>
            <p:ph type="ftr" sz="quarter" idx="3"/>
          </p:nvPr>
        </p:nvSpPr>
        <p:spPr>
          <a:xfrm>
            <a:off x="459904" y="6381328"/>
            <a:ext cx="4400128"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en-CA" dirty="0" smtClean="0"/>
              <a:t>Student Injury Prevention Sessions, OCT 2013</a:t>
            </a:r>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457200" y="20574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20574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half" idx="3"/>
          </p:nvPr>
        </p:nvSpPr>
        <p:spPr>
          <a:xfrm>
            <a:off x="457200" y="41148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8" name="Footer Placeholder 21"/>
          <p:cNvSpPr>
            <a:spLocks noGrp="1"/>
          </p:cNvSpPr>
          <p:nvPr>
            <p:ph type="ftr" sz="quarter" idx="10"/>
          </p:nvPr>
        </p:nvSpPr>
        <p:spPr>
          <a:xfrm>
            <a:off x="459904" y="6381328"/>
            <a:ext cx="4400128"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en-CA" dirty="0" smtClean="0"/>
              <a:t>Student Injury Prevention Sessions, OCT 2013</a:t>
            </a:r>
            <a:endParaRPr lang="en-CA" dirty="0"/>
          </a:p>
        </p:txBody>
      </p:sp>
    </p:spTree>
    <p:extLst>
      <p:ext uri="{BB962C8B-B14F-4D97-AF65-F5344CB8AC3E}">
        <p14:creationId xmlns="" xmlns:p14="http://schemas.microsoft.com/office/powerpoint/2010/main" val="306026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Footer Placeholder 21"/>
          <p:cNvSpPr>
            <a:spLocks noGrp="1"/>
          </p:cNvSpPr>
          <p:nvPr>
            <p:ph type="ftr" sz="quarter" idx="3"/>
          </p:nvPr>
        </p:nvSpPr>
        <p:spPr>
          <a:xfrm>
            <a:off x="459904" y="6381328"/>
            <a:ext cx="3752056"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en-CA" dirty="0" smtClean="0"/>
              <a:t>Student Injury Prevention Sessions, OCT 2013</a:t>
            </a:r>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8" name="Rectangle 7"/>
          <p:cNvSpPr/>
          <p:nvPr userDrawn="1"/>
        </p:nvSpPr>
        <p:spPr>
          <a:xfrm>
            <a:off x="0" y="0"/>
            <a:ext cx="9144000" cy="6309320"/>
          </a:xfrm>
          <a:prstGeom prst="rect">
            <a:avLst/>
          </a:prstGeom>
          <a:gradFill>
            <a:gsLst>
              <a:gs pos="0">
                <a:schemeClr val="accent1"/>
              </a:gs>
              <a:gs pos="5000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21"/>
          <p:cNvSpPr>
            <a:spLocks noGrp="1"/>
          </p:cNvSpPr>
          <p:nvPr>
            <p:ph type="ftr" sz="quarter" idx="3"/>
          </p:nvPr>
        </p:nvSpPr>
        <p:spPr>
          <a:xfrm>
            <a:off x="459904" y="6381328"/>
            <a:ext cx="4400128" cy="241002"/>
          </a:xfrm>
          <a:prstGeom prst="rect">
            <a:avLst/>
          </a:prstGeom>
        </p:spPr>
        <p:txBody>
          <a:bodyPr vert="horz" lIns="0" tIns="0" rIns="0" bIns="0" anchor="b"/>
          <a:lstStyle>
            <a:lvl1pPr algn="l" eaLnBrk="1" latinLnBrk="0" hangingPunct="1">
              <a:defRPr kumimoji="0" sz="1200" b="1">
                <a:solidFill>
                  <a:schemeClr val="tx1"/>
                </a:solidFill>
                <a:latin typeface="Arial" pitchFamily="34" charset="0"/>
                <a:cs typeface="Arial" pitchFamily="34" charset="0"/>
              </a:defRPr>
            </a:lvl1pPr>
          </a:lstStyle>
          <a:p>
            <a:r>
              <a:rPr lang="en-CA" dirty="0" smtClean="0"/>
              <a:t>Student Injury Prevention Sessions, OCT 2013</a:t>
            </a:r>
            <a:endParaRPr lang="en-CA" dirty="0"/>
          </a:p>
        </p:txBody>
      </p:sp>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Footer Placeholder 21"/>
          <p:cNvSpPr>
            <a:spLocks noGrp="1"/>
          </p:cNvSpPr>
          <p:nvPr>
            <p:ph type="ftr" sz="quarter" idx="3"/>
          </p:nvPr>
        </p:nvSpPr>
        <p:spPr>
          <a:xfrm>
            <a:off x="459904" y="6381328"/>
            <a:ext cx="4400128"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en-CA" dirty="0" smtClean="0"/>
              <a:t>Student Injury Prevention Sessions, OCT 2013</a:t>
            </a:r>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Footer Placeholder 21"/>
          <p:cNvSpPr>
            <a:spLocks noGrp="1"/>
          </p:cNvSpPr>
          <p:nvPr>
            <p:ph type="ftr" sz="quarter" idx="13"/>
          </p:nvPr>
        </p:nvSpPr>
        <p:spPr>
          <a:xfrm>
            <a:off x="459904" y="6381328"/>
            <a:ext cx="4400128"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en-CA" dirty="0" smtClean="0"/>
              <a:t>Student Injury Prevention Sessions, OCT 2013</a:t>
            </a:r>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6" name="Footer Placeholder 21"/>
          <p:cNvSpPr>
            <a:spLocks noGrp="1"/>
          </p:cNvSpPr>
          <p:nvPr>
            <p:ph type="ftr" sz="quarter" idx="3"/>
          </p:nvPr>
        </p:nvSpPr>
        <p:spPr>
          <a:xfrm>
            <a:off x="459904" y="6381328"/>
            <a:ext cx="4400128"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en-CA" dirty="0" smtClean="0"/>
              <a:t>Student Injury Prevention Sessions, OCT 2013</a:t>
            </a:r>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1"/>
          <p:cNvSpPr>
            <a:spLocks noGrp="1"/>
          </p:cNvSpPr>
          <p:nvPr>
            <p:ph type="ftr" sz="quarter" idx="3"/>
          </p:nvPr>
        </p:nvSpPr>
        <p:spPr>
          <a:xfrm>
            <a:off x="459904" y="6381328"/>
            <a:ext cx="4400128"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en-CA" dirty="0" smtClean="0"/>
              <a:t>Student Injury Prevention Sessions, OCT 2013</a:t>
            </a:r>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Footer Placeholder 21"/>
          <p:cNvSpPr>
            <a:spLocks noGrp="1"/>
          </p:cNvSpPr>
          <p:nvPr>
            <p:ph type="ftr" sz="quarter" idx="3"/>
          </p:nvPr>
        </p:nvSpPr>
        <p:spPr>
          <a:xfrm>
            <a:off x="459904" y="6381328"/>
            <a:ext cx="4400128"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en-CA" dirty="0" smtClean="0"/>
              <a:t>Student Injury Prevention Sessions, OCT 2013</a:t>
            </a:r>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userDrawn="1"/>
        </p:nvSpPr>
        <p:spPr bwMode="auto">
          <a:xfrm flipV="1">
            <a:off x="-9525" y="5229200"/>
            <a:ext cx="9163050" cy="16288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3" name="Footer Placeholder 21"/>
          <p:cNvSpPr>
            <a:spLocks noGrp="1"/>
          </p:cNvSpPr>
          <p:nvPr>
            <p:ph type="ftr" sz="quarter" idx="3"/>
          </p:nvPr>
        </p:nvSpPr>
        <p:spPr>
          <a:xfrm>
            <a:off x="459904" y="6381328"/>
            <a:ext cx="4400128"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en-CA" dirty="0" smtClean="0"/>
              <a:t>Student Injury Prevention Sessions, OCT 2013</a:t>
            </a:r>
            <a:endParaRPr lang="en-CA" dirty="0"/>
          </a:p>
        </p:txBody>
      </p:sp>
      <p:pic>
        <p:nvPicPr>
          <p:cNvPr id="14" name="Picture 13" descr="LOGO-PSHSA_full-logo-tagline-large-Transparent-PNG.png"/>
          <p:cNvPicPr>
            <a:picLocks noChangeAspect="1"/>
          </p:cNvPicPr>
          <p:nvPr userDrawn="1"/>
        </p:nvPicPr>
        <p:blipFill>
          <a:blip r:embed="rId2" cstate="print"/>
          <a:stretch>
            <a:fillRect/>
          </a:stretch>
        </p:blipFill>
        <p:spPr>
          <a:xfrm>
            <a:off x="7600375" y="6381328"/>
            <a:ext cx="1148089" cy="360040"/>
          </a:xfrm>
          <a:prstGeom prst="rect">
            <a:avLst/>
          </a:prstGeom>
        </p:spPr>
      </p:pic>
      <p:pic>
        <p:nvPicPr>
          <p:cNvPr id="15" name="Picture 14" descr="code_alt4_logoonly.png"/>
          <p:cNvPicPr>
            <a:picLocks noChangeAspect="1"/>
          </p:cNvPicPr>
          <p:nvPr userDrawn="1"/>
        </p:nvPicPr>
        <p:blipFill>
          <a:blip r:embed="rId3" cstate="print"/>
          <a:stretch>
            <a:fillRect/>
          </a:stretch>
        </p:blipFill>
        <p:spPr>
          <a:xfrm>
            <a:off x="4864071" y="6381328"/>
            <a:ext cx="2631061" cy="3600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2" name="Footer Placeholder 21"/>
          <p:cNvSpPr>
            <a:spLocks noGrp="1"/>
          </p:cNvSpPr>
          <p:nvPr>
            <p:ph type="ftr" sz="quarter" idx="3"/>
          </p:nvPr>
        </p:nvSpPr>
        <p:spPr>
          <a:xfrm>
            <a:off x="459904" y="6453336"/>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en-CA" dirty="0" smtClean="0"/>
              <a:t>Student Injury Prevention Sessions, OCT 2013</a:t>
            </a:r>
            <a:endParaRPr lang="en-CA" dirty="0"/>
          </a:p>
        </p:txBody>
      </p:sp>
      <p:pic>
        <p:nvPicPr>
          <p:cNvPr id="14" name="Picture 13" descr="LOGO-PSHSA_full-logo-tagline-large-Transparent-PNG.png"/>
          <p:cNvPicPr>
            <a:picLocks noChangeAspect="1"/>
          </p:cNvPicPr>
          <p:nvPr userDrawn="1"/>
        </p:nvPicPr>
        <p:blipFill>
          <a:blip r:embed="rId14" cstate="print"/>
          <a:stretch>
            <a:fillRect/>
          </a:stretch>
        </p:blipFill>
        <p:spPr>
          <a:xfrm>
            <a:off x="7600375" y="6381328"/>
            <a:ext cx="1148089" cy="360040"/>
          </a:xfrm>
          <a:prstGeom prst="rect">
            <a:avLst/>
          </a:prstGeom>
        </p:spPr>
      </p:pic>
      <p:pic>
        <p:nvPicPr>
          <p:cNvPr id="15" name="Picture 14" descr="code_alt4_logoonly.png"/>
          <p:cNvPicPr>
            <a:picLocks noChangeAspect="1"/>
          </p:cNvPicPr>
          <p:nvPr userDrawn="1"/>
        </p:nvPicPr>
        <p:blipFill>
          <a:blip r:embed="rId15" cstate="print"/>
          <a:stretch>
            <a:fillRect/>
          </a:stretch>
        </p:blipFill>
        <p:spPr>
          <a:xfrm>
            <a:off x="4716016" y="6381328"/>
            <a:ext cx="2631061" cy="360040"/>
          </a:xfrm>
          <a:prstGeom prst="rect">
            <a:avLst/>
          </a:prstGeom>
        </p:spPr>
      </p:pic>
      <p:cxnSp>
        <p:nvCxnSpPr>
          <p:cNvPr id="19" name="Straight Connector 18"/>
          <p:cNvCxnSpPr/>
          <p:nvPr userDrawn="1"/>
        </p:nvCxnSpPr>
        <p:spPr>
          <a:xfrm>
            <a:off x="0" y="1052736"/>
            <a:ext cx="3235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hf sldNum="0" hdr="0" dt="0"/>
  <p:txStyles>
    <p:titleStyle>
      <a:lvl1pPr algn="l" rtl="0" eaLnBrk="1" latinLnBrk="0" hangingPunct="1">
        <a:spcBef>
          <a:spcPct val="0"/>
        </a:spcBef>
        <a:buNone/>
        <a:defRPr kumimoji="0" sz="4000" b="1" kern="1200">
          <a:ln>
            <a:noFill/>
          </a:ln>
          <a:solidFill>
            <a:schemeClr val="accent1"/>
          </a:solidFill>
          <a:effectLst/>
          <a:latin typeface="Arial" pitchFamily="34" charset="0"/>
          <a:ea typeface="+mj-ea"/>
          <a:cs typeface="Arial" pitchFamily="34" charset="0"/>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png"/><Relationship Id="rId5" Type="http://schemas.openxmlformats.org/officeDocument/2006/relationships/tags" Target="../tags/tag6.xml"/><Relationship Id="rId10" Type="http://schemas.openxmlformats.org/officeDocument/2006/relationships/image" Target="../media/image5.png"/><Relationship Id="rId4" Type="http://schemas.openxmlformats.org/officeDocument/2006/relationships/tags" Target="../tags/tag5.xm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1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Layout" Target="../slideLayouts/slideLayout2.xml"/><Relationship Id="rId4" Type="http://schemas.openxmlformats.org/officeDocument/2006/relationships/tags" Target="../tags/tag5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s>
</file>

<file path=ppt/slides/_rels/slide13.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tags" Target="../tags/tag7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slideLayout" Target="../slideLayouts/slideLayout2.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9"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Layout" Target="../slideLayouts/slideLayout2.xml"/><Relationship Id="rId4" Type="http://schemas.openxmlformats.org/officeDocument/2006/relationships/tags" Target="../tags/tag84.xml"/></Relationships>
</file>

<file path=ppt/slides/_rels/slide16.xml.rels><?xml version="1.0" encoding="UTF-8" standalone="yes"?>
<Relationships xmlns="http://schemas.openxmlformats.org/package/2006/relationships"><Relationship Id="rId8" Type="http://schemas.openxmlformats.org/officeDocument/2006/relationships/tags" Target="../tags/tag92.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chart" Target="../charts/chart2.xml"/><Relationship Id="rId5" Type="http://schemas.openxmlformats.org/officeDocument/2006/relationships/tags" Target="../tags/tag89.xml"/><Relationship Id="rId10" Type="http://schemas.openxmlformats.org/officeDocument/2006/relationships/notesSlide" Target="../notesSlides/notesSlide4.xml"/><Relationship Id="rId4" Type="http://schemas.openxmlformats.org/officeDocument/2006/relationships/tags" Target="../tags/tag88.xml"/><Relationship Id="rId9"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chart" Target="../charts/chart3.xml"/><Relationship Id="rId5" Type="http://schemas.openxmlformats.org/officeDocument/2006/relationships/tags" Target="../tags/tag97.xml"/><Relationship Id="rId10" Type="http://schemas.openxmlformats.org/officeDocument/2006/relationships/notesSlide" Target="../notesSlides/notesSlide5.xml"/><Relationship Id="rId4" Type="http://schemas.openxmlformats.org/officeDocument/2006/relationships/tags" Target="../tags/tag96.xml"/><Relationship Id="rId9"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108.xml"/><Relationship Id="rId3" Type="http://schemas.openxmlformats.org/officeDocument/2006/relationships/tags" Target="../tags/tag103.xml"/><Relationship Id="rId7" Type="http://schemas.openxmlformats.org/officeDocument/2006/relationships/tags" Target="../tags/tag10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chart" Target="../charts/chart4.xml"/><Relationship Id="rId5" Type="http://schemas.openxmlformats.org/officeDocument/2006/relationships/tags" Target="../tags/tag105.xml"/><Relationship Id="rId10" Type="http://schemas.openxmlformats.org/officeDocument/2006/relationships/notesSlide" Target="../notesSlides/notesSlide6.xml"/><Relationship Id="rId4" Type="http://schemas.openxmlformats.org/officeDocument/2006/relationships/tags" Target="../tags/tag104.xml"/><Relationship Id="rId9"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9"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8.xml"/><Relationship Id="rId7" Type="http://schemas.openxmlformats.org/officeDocument/2006/relationships/tags" Target="../tags/tag12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10" Type="http://schemas.openxmlformats.org/officeDocument/2006/relationships/chart" Target="../charts/chart6.xml"/><Relationship Id="rId4" Type="http://schemas.openxmlformats.org/officeDocument/2006/relationships/tags" Target="../tags/tag119.xml"/><Relationship Id="rId9"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9" Type="http://schemas.openxmlformats.org/officeDocument/2006/relationships/chart" Target="../charts/chart7.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2.xml"/><Relationship Id="rId7" Type="http://schemas.openxmlformats.org/officeDocument/2006/relationships/tags" Target="../tags/tag13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9" Type="http://schemas.openxmlformats.org/officeDocument/2006/relationships/chart" Target="../charts/chart8.xml"/></Relationships>
</file>

<file path=ppt/slides/_rels/slide23.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tags" Target="../tags/tag148.xml"/><Relationship Id="rId2" Type="http://schemas.openxmlformats.org/officeDocument/2006/relationships/tags" Target="../tags/tag138.xml"/><Relationship Id="rId16" Type="http://schemas.openxmlformats.org/officeDocument/2006/relationships/chart" Target="../charts/chart9.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5" Type="http://schemas.openxmlformats.org/officeDocument/2006/relationships/notesSlide" Target="../notesSlides/notesSlide8.xml"/><Relationship Id="rId10" Type="http://schemas.openxmlformats.org/officeDocument/2006/relationships/tags" Target="../tags/tag146.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157.xml"/><Relationship Id="rId3" Type="http://schemas.openxmlformats.org/officeDocument/2006/relationships/tags" Target="../tags/tag152.xml"/><Relationship Id="rId7" Type="http://schemas.openxmlformats.org/officeDocument/2006/relationships/tags" Target="../tags/tag156.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chart" Target="../charts/chart10.xml"/><Relationship Id="rId5" Type="http://schemas.openxmlformats.org/officeDocument/2006/relationships/tags" Target="../tags/tag154.xml"/><Relationship Id="rId10" Type="http://schemas.openxmlformats.org/officeDocument/2006/relationships/notesSlide" Target="../notesSlides/notesSlide9.xml"/><Relationship Id="rId4" Type="http://schemas.openxmlformats.org/officeDocument/2006/relationships/tags" Target="../tags/tag153.xml"/><Relationship Id="rId9"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60.xml"/><Relationship Id="rId7" Type="http://schemas.openxmlformats.org/officeDocument/2006/relationships/tags" Target="../tags/tag164.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9" Type="http://schemas.openxmlformats.org/officeDocument/2006/relationships/chart" Target="../charts/chart11.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67.xml"/><Relationship Id="rId7" Type="http://schemas.openxmlformats.org/officeDocument/2006/relationships/tags" Target="../tags/tag171.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5" Type="http://schemas.openxmlformats.org/officeDocument/2006/relationships/tags" Target="../tags/tag169.xml"/><Relationship Id="rId10" Type="http://schemas.openxmlformats.org/officeDocument/2006/relationships/chart" Target="../charts/chart12.xml"/><Relationship Id="rId4" Type="http://schemas.openxmlformats.org/officeDocument/2006/relationships/tags" Target="../tags/tag168.xml"/><Relationship Id="rId9"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74.xml"/><Relationship Id="rId7" Type="http://schemas.openxmlformats.org/officeDocument/2006/relationships/tags" Target="../tags/tag178.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9" Type="http://schemas.openxmlformats.org/officeDocument/2006/relationships/chart" Target="../charts/chart13.xml"/></Relationships>
</file>

<file path=ppt/slides/_rels/slide28.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notesSlide" Target="../notesSlides/notesSlide11.xml"/><Relationship Id="rId3" Type="http://schemas.openxmlformats.org/officeDocument/2006/relationships/tags" Target="../tags/tag181.xml"/><Relationship Id="rId7" Type="http://schemas.openxmlformats.org/officeDocument/2006/relationships/tags" Target="../tags/tag185.xml"/><Relationship Id="rId12" Type="http://schemas.openxmlformats.org/officeDocument/2006/relationships/slideLayout" Target="../slideLayouts/slideLayout2.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5" Type="http://schemas.openxmlformats.org/officeDocument/2006/relationships/tags" Target="../tags/tag183.xml"/><Relationship Id="rId10" Type="http://schemas.openxmlformats.org/officeDocument/2006/relationships/tags" Target="../tags/tag188.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chart" Target="../charts/chart14.xml"/></Relationships>
</file>

<file path=ppt/slides/_rels/slide29.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notesSlide" Target="../notesSlides/notesSlide12.xml"/><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slideLayout" Target="../slideLayouts/slideLayout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tags" Target="../tags/tag200.xml"/><Relationship Id="rId5" Type="http://schemas.openxmlformats.org/officeDocument/2006/relationships/tags" Target="../tags/tag194.xml"/><Relationship Id="rId10" Type="http://schemas.openxmlformats.org/officeDocument/2006/relationships/tags" Target="../tags/tag199.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chart" Target="../charts/chart15.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comments" Target="../comments/comment1.xml"/><Relationship Id="rId5" Type="http://schemas.openxmlformats.org/officeDocument/2006/relationships/tags" Target="../tags/tag16.xml"/><Relationship Id="rId10" Type="http://schemas.openxmlformats.org/officeDocument/2006/relationships/image" Target="../media/image7.jpeg"/><Relationship Id="rId4" Type="http://schemas.openxmlformats.org/officeDocument/2006/relationships/tags" Target="../tags/tag15.xml"/><Relationship Id="rId9"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tags" Target="../tags/tag213.xml"/><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tags" Target="../tags/tag212.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5" Type="http://schemas.openxmlformats.org/officeDocument/2006/relationships/chart" Target="../charts/chart16.xml"/><Relationship Id="rId10" Type="http://schemas.openxmlformats.org/officeDocument/2006/relationships/tags" Target="../tags/tag210.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hyperlink" Target="mailto:Irene.Charette@ontario.ca" TargetMode="External"/><Relationship Id="rId5" Type="http://schemas.openxmlformats.org/officeDocument/2006/relationships/hyperlink" Target="mailto:Maurice.glaude@ontario.ca" TargetMode="External"/><Relationship Id="rId4" Type="http://schemas.openxmlformats.org/officeDocument/2006/relationships/hyperlink" Target="mailto:Nancy.Gilbert@ontario.ca" TargetMode="External"/></Relationships>
</file>

<file path=ppt/slides/_rels/slide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slideLayout" Target="../slideLayouts/slideLayout2.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 Type="http://schemas.openxmlformats.org/officeDocument/2006/relationships/tags" Target="../tags/tag20.xml"/><Relationship Id="rId16" Type="http://schemas.openxmlformats.org/officeDocument/2006/relationships/tags" Target="../tags/tag34.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tags" Target="../tags/tag3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s>
</file>

<file path=ppt/slides/_rels/slide5.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Layout" Target="../slideLayouts/slideLayout2.xml"/><Relationship Id="rId4" Type="http://schemas.openxmlformats.org/officeDocument/2006/relationships/tags" Target="../tags/tag4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10" Type="http://schemas.openxmlformats.org/officeDocument/2006/relationships/image" Target="../media/image10.png"/><Relationship Id="rId4" Type="http://schemas.openxmlformats.org/officeDocument/2006/relationships/tags" Target="../tags/tag49.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tock-photo-27001395-diverse-university-students.jpg"/>
          <p:cNvPicPr>
            <a:picLocks noChangeAspect="1"/>
          </p:cNvPicPr>
          <p:nvPr/>
        </p:nvPicPr>
        <p:blipFill>
          <a:blip r:embed="rId9" cstate="print"/>
          <a:stretch>
            <a:fillRect/>
          </a:stretch>
        </p:blipFill>
        <p:spPr>
          <a:xfrm>
            <a:off x="-1188640" y="0"/>
            <a:ext cx="10332640" cy="6888426"/>
          </a:xfrm>
          <a:prstGeom prst="rect">
            <a:avLst/>
          </a:prstGeom>
        </p:spPr>
      </p:pic>
      <p:sp>
        <p:nvSpPr>
          <p:cNvPr id="7" name="Rectangle 6"/>
          <p:cNvSpPr/>
          <p:nvPr>
            <p:custDataLst>
              <p:tags r:id="rId1"/>
            </p:custDataLst>
          </p:nvPr>
        </p:nvSpPr>
        <p:spPr>
          <a:xfrm>
            <a:off x="0" y="4077072"/>
            <a:ext cx="7596336" cy="1295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custDataLst>
              <p:tags r:id="rId2"/>
            </p:custDataLst>
          </p:nvPr>
        </p:nvSpPr>
        <p:spPr>
          <a:xfrm>
            <a:off x="395536" y="4941168"/>
            <a:ext cx="6414864" cy="776528"/>
          </a:xfrm>
        </p:spPr>
        <p:txBody>
          <a:bodyPr>
            <a:normAutofit fontScale="62500" lnSpcReduction="20000"/>
          </a:bodyPr>
          <a:lstStyle/>
          <a:p>
            <a:pPr algn="l"/>
            <a:r>
              <a:rPr lang="fr-CA" sz="2400" dirty="0" smtClean="0">
                <a:latin typeface="Arial" pitchFamily="34" charset="0"/>
                <a:cs typeface="Arial" pitchFamily="34" charset="0"/>
              </a:rPr>
              <a:t>INITIATIVE VISANT LA PRÉVENTION DES BLESSURES </a:t>
            </a:r>
            <a:r>
              <a:rPr lang="fr-CA" sz="2400" dirty="0" smtClean="0"/>
              <a:t>DES</a:t>
            </a:r>
            <a:r>
              <a:rPr lang="fr-CA" sz="2400" dirty="0" smtClean="0">
                <a:latin typeface="Arial" pitchFamily="34" charset="0"/>
                <a:cs typeface="Arial" pitchFamily="34" charset="0"/>
              </a:rPr>
              <a:t> ÉLÈVES</a:t>
            </a:r>
          </a:p>
          <a:p>
            <a:r>
              <a:rPr lang="fr-CA" dirty="0" smtClean="0">
                <a:latin typeface="Arial" pitchFamily="34" charset="0"/>
                <a:cs typeface="Arial" pitchFamily="34" charset="0"/>
              </a:rPr>
              <a:t> </a:t>
            </a:r>
            <a:endParaRPr lang="fr-CA" dirty="0">
              <a:latin typeface="Arial" pitchFamily="34" charset="0"/>
              <a:cs typeface="Arial" pitchFamily="34" charset="0"/>
            </a:endParaRPr>
          </a:p>
        </p:txBody>
      </p:sp>
      <p:sp>
        <p:nvSpPr>
          <p:cNvPr id="9" name="TextBox 8"/>
          <p:cNvSpPr txBox="1"/>
          <p:nvPr>
            <p:custDataLst>
              <p:tags r:id="rId3"/>
            </p:custDataLst>
          </p:nvPr>
        </p:nvSpPr>
        <p:spPr>
          <a:xfrm>
            <a:off x="179512" y="4293096"/>
            <a:ext cx="7848872" cy="707886"/>
          </a:xfrm>
          <a:prstGeom prst="rect">
            <a:avLst/>
          </a:prstGeom>
          <a:noFill/>
        </p:spPr>
        <p:txBody>
          <a:bodyPr wrap="square" rtlCol="0">
            <a:spAutoFit/>
          </a:bodyPr>
          <a:lstStyle/>
          <a:p>
            <a:r>
              <a:rPr lang="fr-CA" sz="4000" b="1" dirty="0" smtClean="0">
                <a:latin typeface="Arial" pitchFamily="34" charset="0"/>
                <a:cs typeface="Arial" pitchFamily="34" charset="0"/>
              </a:rPr>
              <a:t>MINISTÈRE DE L’ÉDUCATION</a:t>
            </a:r>
            <a:endParaRPr lang="fr-CA" sz="4000" b="1" dirty="0">
              <a:latin typeface="Arial" pitchFamily="34" charset="0"/>
              <a:cs typeface="Arial" pitchFamily="34" charset="0"/>
            </a:endParaRPr>
          </a:p>
        </p:txBody>
      </p:sp>
      <p:sp>
        <p:nvSpPr>
          <p:cNvPr id="12" name="Rectangle 11"/>
          <p:cNvSpPr/>
          <p:nvPr>
            <p:custDataLst>
              <p:tags r:id="rId4"/>
            </p:custDataLst>
          </p:nvPr>
        </p:nvSpPr>
        <p:spPr>
          <a:xfrm>
            <a:off x="467544" y="5445224"/>
            <a:ext cx="6768752" cy="792088"/>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PSHSA_full-logo-tagline-large-Transparent-PNG.png"/>
          <p:cNvPicPr>
            <a:picLocks noChangeAspect="1"/>
          </p:cNvPicPr>
          <p:nvPr>
            <p:custDataLst>
              <p:tags r:id="rId5"/>
            </p:custDataLst>
          </p:nvPr>
        </p:nvPicPr>
        <p:blipFill>
          <a:blip r:embed="rId10" cstate="print"/>
          <a:stretch>
            <a:fillRect/>
          </a:stretch>
        </p:blipFill>
        <p:spPr>
          <a:xfrm>
            <a:off x="5364088" y="5661248"/>
            <a:ext cx="1728192" cy="541961"/>
          </a:xfrm>
          <a:prstGeom prst="rect">
            <a:avLst/>
          </a:prstGeom>
        </p:spPr>
      </p:pic>
      <p:pic>
        <p:nvPicPr>
          <p:cNvPr id="11" name="Picture 10" descr="code_alt4_logoonly.png"/>
          <p:cNvPicPr>
            <a:picLocks noChangeAspect="1"/>
          </p:cNvPicPr>
          <p:nvPr>
            <p:custDataLst>
              <p:tags r:id="rId6"/>
            </p:custDataLst>
          </p:nvPr>
        </p:nvPicPr>
        <p:blipFill>
          <a:blip r:embed="rId11" cstate="print"/>
          <a:stretch>
            <a:fillRect/>
          </a:stretch>
        </p:blipFill>
        <p:spPr>
          <a:xfrm>
            <a:off x="611560" y="5589240"/>
            <a:ext cx="3456384" cy="472978"/>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67544" y="764704"/>
            <a:ext cx="8229600" cy="504056"/>
          </a:xfrm>
        </p:spPr>
        <p:txBody>
          <a:bodyPr>
            <a:noAutofit/>
          </a:bodyPr>
          <a:lstStyle/>
          <a:p>
            <a:r>
              <a:rPr lang="fr-CA" sz="3000" dirty="0" smtClean="0"/>
              <a:t>Fonds du ministère de l’Éducation </a:t>
            </a:r>
            <a:endParaRPr lang="fr-CA" sz="3000" dirty="0"/>
          </a:p>
        </p:txBody>
      </p:sp>
      <p:sp>
        <p:nvSpPr>
          <p:cNvPr id="12" name="Oval 11"/>
          <p:cNvSpPr/>
          <p:nvPr/>
        </p:nvSpPr>
        <p:spPr>
          <a:xfrm>
            <a:off x="251520" y="980728"/>
            <a:ext cx="144016" cy="144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p:cNvSpPr>
            <a:spLocks noGrp="1"/>
          </p:cNvSpPr>
          <p:nvPr>
            <p:ph idx="1"/>
          </p:nvPr>
        </p:nvSpPr>
        <p:spPr>
          <a:xfrm>
            <a:off x="377776" y="1412776"/>
            <a:ext cx="8532780" cy="4824536"/>
          </a:xfrm>
        </p:spPr>
        <p:txBody>
          <a:bodyPr>
            <a:noAutofit/>
          </a:bodyPr>
          <a:lstStyle/>
          <a:p>
            <a:pPr marL="0" indent="0">
              <a:lnSpc>
                <a:spcPts val="2400"/>
              </a:lnSpc>
              <a:spcAft>
                <a:spcPts val="600"/>
              </a:spcAft>
              <a:buNone/>
            </a:pPr>
            <a:r>
              <a:rPr lang="fr-CA" sz="2200" dirty="0" smtClean="0"/>
              <a:t>Le </a:t>
            </a:r>
            <a:r>
              <a:rPr lang="fr-CA" sz="2200" dirty="0"/>
              <a:t>ministère de l’Éducation a libéré des fonds à OCTE ainsi qu’à l’APSO pour développer des ressources destinées aux enseignantes et les enseignants de l’Ontario afin de promouvoir la santé et la sécurité.</a:t>
            </a:r>
          </a:p>
          <a:p>
            <a:pPr marL="0" indent="0">
              <a:lnSpc>
                <a:spcPts val="2400"/>
              </a:lnSpc>
              <a:spcBef>
                <a:spcPts val="0"/>
              </a:spcBef>
              <a:buNone/>
            </a:pPr>
            <a:r>
              <a:rPr lang="en-CA" sz="1800" b="1" dirty="0" smtClean="0"/>
              <a:t>1. Ontario Council for Technological Education (OCTE) – 165 000 $</a:t>
            </a:r>
          </a:p>
          <a:p>
            <a:pPr lvl="1">
              <a:lnSpc>
                <a:spcPts val="2400"/>
              </a:lnSpc>
              <a:spcBef>
                <a:spcPts val="0"/>
              </a:spcBef>
              <a:buClr>
                <a:schemeClr val="accent3"/>
              </a:buClr>
            </a:pPr>
            <a:r>
              <a:rPr lang="fr-CA" sz="1800" dirty="0" smtClean="0"/>
              <a:t>Projet </a:t>
            </a:r>
            <a:r>
              <a:rPr lang="fr-CA" sz="1800" i="1" dirty="0" err="1" smtClean="0"/>
              <a:t>OCTELab</a:t>
            </a:r>
            <a:r>
              <a:rPr lang="fr-CA" sz="1800" dirty="0" smtClean="0"/>
              <a:t> : ressource interactive sur internet du genre cours en ligne pour les enseignantes et les enseignants afin d’expliquer et de mettre l’accent sur la sécurité en atelier pour les cours en éducation technologique (Phase 1 et phase 2) </a:t>
            </a:r>
          </a:p>
          <a:p>
            <a:pPr marL="0" indent="0">
              <a:lnSpc>
                <a:spcPts val="2400"/>
              </a:lnSpc>
              <a:spcBef>
                <a:spcPts val="0"/>
              </a:spcBef>
              <a:buNone/>
            </a:pPr>
            <a:r>
              <a:rPr lang="en-CA" sz="1800" b="1" dirty="0" smtClean="0"/>
              <a:t>2. </a:t>
            </a:r>
            <a:r>
              <a:rPr lang="fr-CA" sz="1800" b="1" dirty="0" smtClean="0"/>
              <a:t>Association des professeurs de science de l’Ontario (APSO) - 110 000 $</a:t>
            </a:r>
          </a:p>
          <a:p>
            <a:pPr lvl="1">
              <a:lnSpc>
                <a:spcPts val="2400"/>
              </a:lnSpc>
              <a:spcBef>
                <a:spcPts val="0"/>
              </a:spcBef>
              <a:buClr>
                <a:schemeClr val="accent3"/>
              </a:buClr>
            </a:pPr>
            <a:r>
              <a:rPr lang="fr-CA" sz="1800" dirty="0" smtClean="0"/>
              <a:t>Ressources sur la sécurité et les incendies : une trousse d’outils pédagogiques comprenant six vidéos et activités pédagogiques pour le personnel enseignant</a:t>
            </a:r>
          </a:p>
          <a:p>
            <a:pPr lvl="1">
              <a:lnSpc>
                <a:spcPts val="2400"/>
              </a:lnSpc>
              <a:spcBef>
                <a:spcPts val="0"/>
              </a:spcBef>
              <a:buClr>
                <a:schemeClr val="accent3"/>
              </a:buClr>
            </a:pPr>
            <a:r>
              <a:rPr lang="fr-CA" sz="1800" dirty="0" smtClean="0"/>
              <a:t>Activités pratiques sur la sécurité qui rencontrent les attentes du curriculum à utiliser en salle de classe</a:t>
            </a:r>
            <a:endParaRPr lang="fr-CA" sz="1800" dirty="0">
              <a:solidFill>
                <a:srgbClr val="FF0000"/>
              </a:solidFill>
            </a:endParaRPr>
          </a:p>
        </p:txBody>
      </p:sp>
      <p:sp>
        <p:nvSpPr>
          <p:cNvPr id="9" name="Footer Placeholder 21"/>
          <p:cNvSpPr txBox="1">
            <a:spLocks/>
          </p:cNvSpPr>
          <p:nvPr>
            <p:custDataLst>
              <p:tags r:id="rId1"/>
            </p:custDataLst>
          </p:nvPr>
        </p:nvSpPr>
        <p:spPr>
          <a:xfrm>
            <a:off x="395536" y="6237312"/>
            <a:ext cx="3608040" cy="432048"/>
          </a:xfrm>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accent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smtClean="0"/>
              <a:t>Séances relatives à la prévention des blessures et à la sécurité personnelle, octobre 2013</a:t>
            </a:r>
            <a:endParaRPr lang="fr-CA" dirty="0"/>
          </a:p>
        </p:txBody>
      </p:sp>
    </p:spTree>
    <p:extLst>
      <p:ext uri="{BB962C8B-B14F-4D97-AF65-F5344CB8AC3E}">
        <p14:creationId xmlns="" xmlns:p14="http://schemas.microsoft.com/office/powerpoint/2010/main" val="3126444489"/>
      </p:ext>
    </p:extLst>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custDataLst>
              <p:tags r:id="rId1"/>
            </p:custDataLst>
          </p:nvPr>
        </p:nvSpPr>
        <p:spPr>
          <a:xfrm>
            <a:off x="395536" y="1412776"/>
            <a:ext cx="8424936" cy="4555093"/>
          </a:xfrm>
          <a:prstGeom prst="rect">
            <a:avLst/>
          </a:prstGeom>
          <a:noFill/>
        </p:spPr>
        <p:txBody>
          <a:bodyPr wrap="square" rtlCol="0">
            <a:spAutoFit/>
          </a:bodyPr>
          <a:lstStyle/>
          <a:p>
            <a:pPr>
              <a:lnSpc>
                <a:spcPts val="2400"/>
              </a:lnSpc>
            </a:pPr>
            <a:r>
              <a:rPr lang="fr-CA" sz="2000" dirty="0" smtClean="0">
                <a:latin typeface="Arial" pitchFamily="34" charset="0"/>
                <a:cs typeface="Arial" pitchFamily="34" charset="0"/>
              </a:rPr>
              <a:t>Ce financement ponctuel a pour but d’appuyer les conseils scolaires en vue de veiller à la prévention des blessures dans les ateliers d’éducation technologique et les laboratoires de sciences afin que :</a:t>
            </a:r>
          </a:p>
          <a:p>
            <a:pPr>
              <a:lnSpc>
                <a:spcPts val="2400"/>
              </a:lnSpc>
            </a:pPr>
            <a:endParaRPr lang="fr-CA" sz="2000" dirty="0" smtClean="0">
              <a:latin typeface="Arial" pitchFamily="34" charset="0"/>
              <a:cs typeface="Arial" pitchFamily="34" charset="0"/>
            </a:endParaRPr>
          </a:p>
          <a:p>
            <a:pPr lvl="1" indent="-228600">
              <a:lnSpc>
                <a:spcPts val="2400"/>
              </a:lnSpc>
              <a:spcAft>
                <a:spcPts val="600"/>
              </a:spcAft>
              <a:buClr>
                <a:schemeClr val="accent3"/>
              </a:buClr>
              <a:buFont typeface="Arial" panose="020B0604020202020204" pitchFamily="34" charset="0"/>
              <a:buChar char="•"/>
            </a:pPr>
            <a:r>
              <a:rPr lang="fr-CA" dirty="0" smtClean="0">
                <a:latin typeface="Arial" pitchFamily="34" charset="0"/>
                <a:cs typeface="Arial" pitchFamily="34" charset="0"/>
              </a:rPr>
              <a:t>les </a:t>
            </a:r>
            <a:r>
              <a:rPr lang="fr-CA" dirty="0">
                <a:latin typeface="Arial" pitchFamily="34" charset="0"/>
                <a:cs typeface="Arial" pitchFamily="34" charset="0"/>
              </a:rPr>
              <a:t>élèves aient accès à la plus vaste gamme </a:t>
            </a:r>
            <a:r>
              <a:rPr lang="fr-CA" dirty="0" smtClean="0">
                <a:latin typeface="Arial" pitchFamily="34" charset="0"/>
                <a:cs typeface="Arial" pitchFamily="34" charset="0"/>
              </a:rPr>
              <a:t>possible d’expériences d’apprentissage pratiques </a:t>
            </a:r>
            <a:r>
              <a:rPr lang="fr-CA" dirty="0">
                <a:latin typeface="Arial" pitchFamily="34" charset="0"/>
                <a:cs typeface="Arial" pitchFamily="34" charset="0"/>
              </a:rPr>
              <a:t>dans </a:t>
            </a:r>
            <a:r>
              <a:rPr lang="fr-CA" dirty="0" smtClean="0">
                <a:latin typeface="Arial" pitchFamily="34" charset="0"/>
                <a:cs typeface="Arial" pitchFamily="34" charset="0"/>
              </a:rPr>
              <a:t>leurs </a:t>
            </a:r>
            <a:r>
              <a:rPr lang="fr-CA" dirty="0">
                <a:latin typeface="Arial" pitchFamily="34" charset="0"/>
                <a:cs typeface="Arial" pitchFamily="34" charset="0"/>
              </a:rPr>
              <a:t>ateliers d’éducation technologique et leurs laboratoires de sciences grâce à l’utilisation de matériel sécuritaire dans des environnements exempts de </a:t>
            </a:r>
            <a:r>
              <a:rPr lang="fr-CA" dirty="0" smtClean="0">
                <a:latin typeface="Arial" pitchFamily="34" charset="0"/>
                <a:cs typeface="Arial" pitchFamily="34" charset="0"/>
              </a:rPr>
              <a:t>risques;</a:t>
            </a:r>
          </a:p>
          <a:p>
            <a:pPr lvl="1" indent="-228600">
              <a:lnSpc>
                <a:spcPts val="2400"/>
              </a:lnSpc>
              <a:spcAft>
                <a:spcPts val="600"/>
              </a:spcAft>
              <a:buClr>
                <a:schemeClr val="accent3"/>
              </a:buClr>
              <a:buFont typeface="Arial" panose="020B0604020202020204" pitchFamily="34" charset="0"/>
              <a:buChar char="•"/>
            </a:pPr>
            <a:r>
              <a:rPr lang="fr-CA" dirty="0">
                <a:latin typeface="Arial" pitchFamily="34" charset="0"/>
                <a:cs typeface="Arial" pitchFamily="34" charset="0"/>
              </a:rPr>
              <a:t>l</a:t>
            </a:r>
            <a:r>
              <a:rPr lang="fr-CA" dirty="0" smtClean="0">
                <a:latin typeface="Arial" pitchFamily="34" charset="0"/>
                <a:cs typeface="Arial" pitchFamily="34" charset="0"/>
              </a:rPr>
              <a:t>es </a:t>
            </a:r>
            <a:r>
              <a:rPr lang="fr-CA" dirty="0">
                <a:latin typeface="Arial" pitchFamily="34" charset="0"/>
                <a:cs typeface="Arial" pitchFamily="34" charset="0"/>
              </a:rPr>
              <a:t>conseils scolaires et les écoles aient un plan actualisé en matière de santé et sécurité; </a:t>
            </a:r>
            <a:endParaRPr lang="fr-CA" dirty="0" smtClean="0">
              <a:latin typeface="Arial" pitchFamily="34" charset="0"/>
              <a:cs typeface="Arial" pitchFamily="34" charset="0"/>
            </a:endParaRPr>
          </a:p>
          <a:p>
            <a:pPr lvl="1" indent="-228600">
              <a:lnSpc>
                <a:spcPts val="2400"/>
              </a:lnSpc>
              <a:spcAft>
                <a:spcPts val="600"/>
              </a:spcAft>
              <a:buClr>
                <a:schemeClr val="accent3"/>
              </a:buClr>
              <a:buFont typeface="Arial" panose="020B0604020202020204" pitchFamily="34" charset="0"/>
              <a:buChar char="•"/>
            </a:pPr>
            <a:r>
              <a:rPr lang="fr-CA" dirty="0">
                <a:latin typeface="Arial" pitchFamily="34" charset="0"/>
                <a:cs typeface="Arial" pitchFamily="34" charset="0"/>
              </a:rPr>
              <a:t>l</a:t>
            </a:r>
            <a:r>
              <a:rPr lang="fr-CA" dirty="0" smtClean="0">
                <a:latin typeface="Arial" pitchFamily="34" charset="0"/>
                <a:cs typeface="Arial" pitchFamily="34" charset="0"/>
              </a:rPr>
              <a:t>e </a:t>
            </a:r>
            <a:r>
              <a:rPr lang="fr-CA" dirty="0">
                <a:latin typeface="Arial" pitchFamily="34" charset="0"/>
                <a:cs typeface="Arial" pitchFamily="34" charset="0"/>
              </a:rPr>
              <a:t>personnel scolaire prenne conscience de l’importance de la sécurité et ait l’expertise pertinente et actuelle pour traiter les questions de sécurité et les préoccupations relatives à l’environnement dans les ateliers d’éducation technologique et les laboratoires de sciences</a:t>
            </a:r>
            <a:r>
              <a:rPr lang="fr-CA" dirty="0" smtClean="0">
                <a:latin typeface="Arial" pitchFamily="34" charset="0"/>
                <a:cs typeface="Arial" pitchFamily="34" charset="0"/>
              </a:rPr>
              <a:t>.</a:t>
            </a:r>
            <a:endParaRPr lang="fr-CA" dirty="0">
              <a:latin typeface="Arial" pitchFamily="34" charset="0"/>
              <a:cs typeface="Arial" pitchFamily="34" charset="0"/>
            </a:endParaRPr>
          </a:p>
        </p:txBody>
      </p:sp>
      <p:sp>
        <p:nvSpPr>
          <p:cNvPr id="11" name="Title 1"/>
          <p:cNvSpPr>
            <a:spLocks noGrp="1"/>
          </p:cNvSpPr>
          <p:nvPr>
            <p:ph type="title"/>
            <p:custDataLst>
              <p:tags r:id="rId2"/>
            </p:custDataLst>
          </p:nvPr>
        </p:nvSpPr>
        <p:spPr>
          <a:xfrm>
            <a:off x="467296" y="656692"/>
            <a:ext cx="8229600" cy="612068"/>
          </a:xfrm>
        </p:spPr>
        <p:txBody>
          <a:bodyPr>
            <a:noAutofit/>
          </a:bodyPr>
          <a:lstStyle/>
          <a:p>
            <a:r>
              <a:rPr lang="fr-CA" sz="3000" dirty="0" smtClean="0"/>
              <a:t>Objectifs du projet</a:t>
            </a:r>
            <a:endParaRPr lang="fr-CA" sz="3000" dirty="0"/>
          </a:p>
        </p:txBody>
      </p:sp>
      <p:sp>
        <p:nvSpPr>
          <p:cNvPr id="12" name="Footer Placeholder 21"/>
          <p:cNvSpPr>
            <a:spLocks noGrp="1"/>
          </p:cNvSpPr>
          <p:nvPr>
            <p:ph type="ftr" sz="quarter" idx="3"/>
            <p:custDataLst>
              <p:tags r:id="rId3"/>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13" name="Oval 12"/>
          <p:cNvSpPr/>
          <p:nvPr>
            <p:custDataLst>
              <p:tags r:id="rId4"/>
            </p:custDataLst>
          </p:nvPr>
        </p:nvSpPr>
        <p:spPr>
          <a:xfrm>
            <a:off x="251520" y="980728"/>
            <a:ext cx="144016" cy="144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042982786"/>
      </p:ext>
    </p:extLst>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custDataLst>
              <p:tags r:id="rId1"/>
            </p:custDataLst>
          </p:nvPr>
        </p:nvSpPr>
        <p:spPr>
          <a:xfrm>
            <a:off x="683568" y="1700808"/>
            <a:ext cx="8136904" cy="2736304"/>
          </a:xfrm>
        </p:spPr>
        <p:txBody>
          <a:bodyPr>
            <a:normAutofit fontScale="77500" lnSpcReduction="20000"/>
          </a:bodyPr>
          <a:lstStyle/>
          <a:p>
            <a:pPr algn="ctr">
              <a:lnSpc>
                <a:spcPts val="3000"/>
              </a:lnSpc>
              <a:buNone/>
            </a:pPr>
            <a:r>
              <a:rPr lang="fr-CA" sz="2800" b="1" dirty="0" smtClean="0">
                <a:latin typeface="Arial" pitchFamily="34" charset="0"/>
                <a:cs typeface="Arial" pitchFamily="34" charset="0"/>
              </a:rPr>
              <a:t>Le 16 janvier 2013, le ministère du Travail a publié son rapport sur les résultats des inspections auprès des écoles élémentaires et secondaires.</a:t>
            </a:r>
          </a:p>
          <a:p>
            <a:pPr algn="ctr">
              <a:lnSpc>
                <a:spcPts val="3000"/>
              </a:lnSpc>
              <a:buNone/>
            </a:pPr>
            <a:r>
              <a:rPr lang="fr-CA" sz="2800" b="1" dirty="0" smtClean="0">
                <a:latin typeface="Arial" pitchFamily="34" charset="0"/>
                <a:cs typeface="Arial" pitchFamily="34" charset="0"/>
              </a:rPr>
              <a:t> </a:t>
            </a:r>
          </a:p>
          <a:p>
            <a:pPr algn="ctr">
              <a:lnSpc>
                <a:spcPts val="3000"/>
              </a:lnSpc>
              <a:buNone/>
            </a:pPr>
            <a:r>
              <a:rPr lang="fr-CA" sz="2800" b="1" dirty="0" smtClean="0">
                <a:latin typeface="Arial" pitchFamily="34" charset="0"/>
                <a:cs typeface="Arial" pitchFamily="34" charset="0"/>
              </a:rPr>
              <a:t>Plus de 6 600 avis relatifs au défaut de se conformer ont été émis, y compris 283 ordres de suspension des travaux.</a:t>
            </a:r>
          </a:p>
          <a:p>
            <a:pPr>
              <a:buNone/>
            </a:pPr>
            <a:endParaRPr lang="fr-CA" dirty="0">
              <a:latin typeface="Arial" pitchFamily="34" charset="0"/>
              <a:cs typeface="Arial" pitchFamily="34" charset="0"/>
            </a:endParaRPr>
          </a:p>
        </p:txBody>
      </p:sp>
      <p:sp>
        <p:nvSpPr>
          <p:cNvPr id="8" name="Footer Placeholder 21"/>
          <p:cNvSpPr>
            <a:spLocks noGrp="1"/>
          </p:cNvSpPr>
          <p:nvPr>
            <p:ph type="ftr" sz="quarter" idx="3"/>
            <p:custDataLst>
              <p:tags r:id="rId2"/>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solidFill>
                  <a:schemeClr val="tx1"/>
                </a:solidFill>
              </a:rPr>
              <a:t>Séances relatives à la prévention des blessures et à la sécurité personnelle, octobre 2013</a:t>
            </a:r>
            <a:endParaRPr lang="fr-CA" dirty="0">
              <a:solidFill>
                <a:schemeClr val="tx1"/>
              </a:solidFill>
            </a:endParaRPr>
          </a:p>
        </p:txBody>
      </p:sp>
    </p:spTree>
    <p:extLst>
      <p:ext uri="{BB962C8B-B14F-4D97-AF65-F5344CB8AC3E}">
        <p14:creationId xmlns="" xmlns:p14="http://schemas.microsoft.com/office/powerpoint/2010/main" val="4240774535"/>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67744" y="3140968"/>
            <a:ext cx="5410944" cy="504056"/>
          </a:xfrm>
        </p:spPr>
        <p:txBody>
          <a:bodyPr>
            <a:normAutofit fontScale="92500"/>
          </a:bodyPr>
          <a:lstStyle/>
          <a:p>
            <a:pPr>
              <a:buNone/>
            </a:pPr>
            <a:r>
              <a:rPr lang="fr-CA" sz="2200" b="1" dirty="0" smtClean="0">
                <a:solidFill>
                  <a:schemeClr val="accent1"/>
                </a:solidFill>
                <a:latin typeface="Arial" pitchFamily="34" charset="0"/>
                <a:cs typeface="Arial" pitchFamily="34" charset="0"/>
              </a:rPr>
              <a:t>Statistiques combinées des phases 1 et 2 :</a:t>
            </a:r>
          </a:p>
          <a:p>
            <a:pPr>
              <a:buNone/>
            </a:pPr>
            <a:endParaRPr lang="fr-CA" sz="2000" dirty="0">
              <a:latin typeface="Arial" pitchFamily="34" charset="0"/>
              <a:cs typeface="Arial" pitchFamily="34" charset="0"/>
            </a:endParaRPr>
          </a:p>
        </p:txBody>
      </p:sp>
      <p:sp>
        <p:nvSpPr>
          <p:cNvPr id="7" name="TextBox 6"/>
          <p:cNvSpPr txBox="1"/>
          <p:nvPr>
            <p:custDataLst>
              <p:tags r:id="rId2"/>
            </p:custDataLst>
          </p:nvPr>
        </p:nvSpPr>
        <p:spPr>
          <a:xfrm>
            <a:off x="441896" y="1340768"/>
            <a:ext cx="8424936" cy="1426031"/>
          </a:xfrm>
          <a:prstGeom prst="rect">
            <a:avLst/>
          </a:prstGeom>
          <a:noFill/>
        </p:spPr>
        <p:txBody>
          <a:bodyPr wrap="square" rtlCol="0">
            <a:spAutoFit/>
          </a:bodyPr>
          <a:lstStyle/>
          <a:p>
            <a:pPr>
              <a:lnSpc>
                <a:spcPts val="2600"/>
              </a:lnSpc>
            </a:pPr>
            <a:r>
              <a:rPr lang="fr-CA" sz="2400" dirty="0" smtClean="0">
                <a:latin typeface="Arial" pitchFamily="34" charset="0"/>
                <a:cs typeface="Arial" pitchFamily="34" charset="0"/>
              </a:rPr>
              <a:t>Entre septembre 2011 et le 30 juin 2012, plus de 1 974 visites ont été menées par les inspectrices et inspecteurs auprès de plus de 900 sites.</a:t>
            </a:r>
          </a:p>
          <a:p>
            <a:pPr algn="r">
              <a:lnSpc>
                <a:spcPts val="2600"/>
              </a:lnSpc>
            </a:pPr>
            <a:r>
              <a:rPr lang="fr-CA" dirty="0" smtClean="0">
                <a:latin typeface="Arial" pitchFamily="34" charset="0"/>
                <a:cs typeface="Arial" pitchFamily="34" charset="0"/>
              </a:rPr>
              <a:t>(données du ministère du Travail)</a:t>
            </a:r>
          </a:p>
        </p:txBody>
      </p:sp>
      <p:sp>
        <p:nvSpPr>
          <p:cNvPr id="8" name="Footer Placeholder 21"/>
          <p:cNvSpPr>
            <a:spLocks noGrp="1"/>
          </p:cNvSpPr>
          <p:nvPr>
            <p:ph type="ftr" sz="quarter" idx="3"/>
            <p:custDataLst>
              <p:tags r:id="rId3"/>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11" name="Title 1"/>
          <p:cNvSpPr>
            <a:spLocks noGrp="1"/>
          </p:cNvSpPr>
          <p:nvPr>
            <p:ph type="title"/>
            <p:custDataLst>
              <p:tags r:id="rId4"/>
            </p:custDataLst>
          </p:nvPr>
        </p:nvSpPr>
        <p:spPr>
          <a:xfrm>
            <a:off x="467544" y="764704"/>
            <a:ext cx="8229600" cy="576064"/>
          </a:xfrm>
        </p:spPr>
        <p:txBody>
          <a:bodyPr>
            <a:noAutofit/>
          </a:bodyPr>
          <a:lstStyle/>
          <a:p>
            <a:r>
              <a:rPr lang="fr-CA" sz="3000" b="1" dirty="0" smtClean="0">
                <a:latin typeface="Arial" pitchFamily="34" charset="0"/>
                <a:cs typeface="Arial" pitchFamily="34" charset="0"/>
              </a:rPr>
              <a:t>Résultats des inspections</a:t>
            </a:r>
            <a:endParaRPr lang="fr-CA" sz="3000" dirty="0">
              <a:latin typeface="Arial" pitchFamily="34" charset="0"/>
              <a:cs typeface="Arial" pitchFamily="34" charset="0"/>
            </a:endParaRPr>
          </a:p>
        </p:txBody>
      </p:sp>
      <p:sp>
        <p:nvSpPr>
          <p:cNvPr id="12" name="Oval 11"/>
          <p:cNvSpPr/>
          <p:nvPr>
            <p:custDataLst>
              <p:tags r:id="rId5"/>
            </p:custDataLst>
          </p:nvPr>
        </p:nvSpPr>
        <p:spPr>
          <a:xfrm>
            <a:off x="251520" y="980728"/>
            <a:ext cx="144016" cy="144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custDataLst>
              <p:tags r:id="rId6"/>
            </p:custDataLst>
          </p:nvPr>
        </p:nvSpPr>
        <p:spPr>
          <a:xfrm>
            <a:off x="467544" y="4285545"/>
            <a:ext cx="1656184" cy="1261884"/>
          </a:xfrm>
          <a:prstGeom prst="rect">
            <a:avLst/>
          </a:prstGeom>
          <a:noFill/>
        </p:spPr>
        <p:txBody>
          <a:bodyPr wrap="square" rtlCol="0">
            <a:spAutoFit/>
          </a:bodyPr>
          <a:lstStyle/>
          <a:p>
            <a:r>
              <a:rPr lang="fr-CA" sz="4400" dirty="0" smtClean="0">
                <a:solidFill>
                  <a:schemeClr val="accent1"/>
                </a:solidFill>
                <a:latin typeface="Arial" pitchFamily="34" charset="0"/>
                <a:cs typeface="Arial" pitchFamily="34" charset="0"/>
              </a:rPr>
              <a:t>6 658</a:t>
            </a:r>
          </a:p>
          <a:p>
            <a:r>
              <a:rPr lang="fr-CA" sz="1600" b="1" dirty="0" smtClean="0">
                <a:latin typeface="Arial" pitchFamily="34" charset="0"/>
                <a:cs typeface="Arial" pitchFamily="34" charset="0"/>
              </a:rPr>
              <a:t>Nombre total d’ordres</a:t>
            </a:r>
          </a:p>
        </p:txBody>
      </p:sp>
      <p:sp>
        <p:nvSpPr>
          <p:cNvPr id="14" name="TextBox 13"/>
          <p:cNvSpPr txBox="1"/>
          <p:nvPr>
            <p:custDataLst>
              <p:tags r:id="rId7"/>
            </p:custDataLst>
          </p:nvPr>
        </p:nvSpPr>
        <p:spPr>
          <a:xfrm>
            <a:off x="2699792" y="3501008"/>
            <a:ext cx="1656184" cy="1261884"/>
          </a:xfrm>
          <a:prstGeom prst="rect">
            <a:avLst/>
          </a:prstGeom>
          <a:noFill/>
        </p:spPr>
        <p:txBody>
          <a:bodyPr wrap="square" rtlCol="0">
            <a:spAutoFit/>
          </a:bodyPr>
          <a:lstStyle/>
          <a:p>
            <a:r>
              <a:rPr lang="fr-CA" sz="4400" dirty="0" smtClean="0">
                <a:solidFill>
                  <a:schemeClr val="accent2"/>
                </a:solidFill>
                <a:latin typeface="Arial" pitchFamily="34" charset="0"/>
                <a:cs typeface="Arial" pitchFamily="34" charset="0"/>
              </a:rPr>
              <a:t>6 658</a:t>
            </a:r>
          </a:p>
          <a:p>
            <a:r>
              <a:rPr lang="fr-CA" sz="1600" b="1" dirty="0" smtClean="0">
                <a:latin typeface="Arial" pitchFamily="34" charset="0"/>
                <a:cs typeface="Arial" pitchFamily="34" charset="0"/>
              </a:rPr>
              <a:t>Nombre total d’ordres</a:t>
            </a:r>
          </a:p>
        </p:txBody>
      </p:sp>
      <p:sp>
        <p:nvSpPr>
          <p:cNvPr id="15" name="Rectangle 14"/>
          <p:cNvSpPr/>
          <p:nvPr>
            <p:custDataLst>
              <p:tags r:id="rId8"/>
            </p:custDataLst>
          </p:nvPr>
        </p:nvSpPr>
        <p:spPr>
          <a:xfrm>
            <a:off x="2267744" y="3645023"/>
            <a:ext cx="6408712" cy="2352457"/>
          </a:xfrm>
          <a:prstGeom prst="rect">
            <a:avLst/>
          </a:prstGeom>
          <a:solidFill>
            <a:srgbClr val="DDE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custDataLst>
              <p:tags r:id="rId9"/>
            </p:custDataLst>
          </p:nvPr>
        </p:nvCxnSpPr>
        <p:spPr>
          <a:xfrm>
            <a:off x="1979712" y="4717593"/>
            <a:ext cx="288032"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custDataLst>
              <p:tags r:id="rId10"/>
            </p:custDataLst>
          </p:nvPr>
        </p:nvSpPr>
        <p:spPr>
          <a:xfrm>
            <a:off x="2555776" y="3861048"/>
            <a:ext cx="2880320" cy="954107"/>
          </a:xfrm>
          <a:prstGeom prst="rect">
            <a:avLst/>
          </a:prstGeom>
          <a:noFill/>
        </p:spPr>
        <p:txBody>
          <a:bodyPr wrap="square" rtlCol="0">
            <a:spAutoFit/>
          </a:bodyPr>
          <a:lstStyle/>
          <a:p>
            <a:r>
              <a:rPr lang="fr-CA" sz="2400" dirty="0" smtClean="0">
                <a:solidFill>
                  <a:schemeClr val="tx1">
                    <a:lumMod val="50000"/>
                    <a:lumOff val="50000"/>
                  </a:schemeClr>
                </a:solidFill>
                <a:latin typeface="Arial" pitchFamily="34" charset="0"/>
                <a:cs typeface="Arial" pitchFamily="34" charset="0"/>
              </a:rPr>
              <a:t>5 164 (78 %)</a:t>
            </a:r>
          </a:p>
          <a:p>
            <a:r>
              <a:rPr lang="fr-CA" sz="1600" dirty="0" smtClean="0">
                <a:solidFill>
                  <a:schemeClr val="accent1">
                    <a:lumMod val="75000"/>
                  </a:schemeClr>
                </a:solidFill>
                <a:latin typeface="Arial" pitchFamily="34" charset="0"/>
                <a:cs typeface="Arial" pitchFamily="34" charset="0"/>
              </a:rPr>
              <a:t>ordres de se conformer</a:t>
            </a:r>
          </a:p>
          <a:p>
            <a:r>
              <a:rPr lang="fr-CA" sz="1600" dirty="0" smtClean="0">
                <a:solidFill>
                  <a:schemeClr val="accent1">
                    <a:lumMod val="75000"/>
                  </a:schemeClr>
                </a:solidFill>
                <a:latin typeface="Arial" pitchFamily="34" charset="0"/>
                <a:cs typeface="Arial" pitchFamily="34" charset="0"/>
              </a:rPr>
              <a:t>dans un délai prescrit</a:t>
            </a:r>
          </a:p>
        </p:txBody>
      </p:sp>
      <p:sp>
        <p:nvSpPr>
          <p:cNvPr id="21" name="TextBox 20"/>
          <p:cNvSpPr txBox="1"/>
          <p:nvPr>
            <p:custDataLst>
              <p:tags r:id="rId11"/>
            </p:custDataLst>
          </p:nvPr>
        </p:nvSpPr>
        <p:spPr>
          <a:xfrm>
            <a:off x="2555776" y="4797152"/>
            <a:ext cx="1728192" cy="1200329"/>
          </a:xfrm>
          <a:prstGeom prst="rect">
            <a:avLst/>
          </a:prstGeom>
          <a:noFill/>
        </p:spPr>
        <p:txBody>
          <a:bodyPr wrap="square" rtlCol="0">
            <a:spAutoFit/>
          </a:bodyPr>
          <a:lstStyle/>
          <a:p>
            <a:r>
              <a:rPr lang="fr-CA" sz="2400" dirty="0" smtClean="0">
                <a:solidFill>
                  <a:schemeClr val="tx1">
                    <a:lumMod val="50000"/>
                    <a:lumOff val="50000"/>
                  </a:schemeClr>
                </a:solidFill>
                <a:latin typeface="Arial" pitchFamily="34" charset="0"/>
                <a:cs typeface="Arial" pitchFamily="34" charset="0"/>
              </a:rPr>
              <a:t>563 (9 %)</a:t>
            </a:r>
          </a:p>
          <a:p>
            <a:r>
              <a:rPr lang="fr-CA" sz="1600" dirty="0" smtClean="0">
                <a:solidFill>
                  <a:schemeClr val="accent1">
                    <a:lumMod val="75000"/>
                  </a:schemeClr>
                </a:solidFill>
                <a:latin typeface="Arial" pitchFamily="34" charset="0"/>
                <a:cs typeface="Arial" pitchFamily="34" charset="0"/>
              </a:rPr>
              <a:t>ordres de se conformer immédiatement</a:t>
            </a:r>
          </a:p>
        </p:txBody>
      </p:sp>
      <p:sp>
        <p:nvSpPr>
          <p:cNvPr id="22" name="TextBox 21"/>
          <p:cNvSpPr txBox="1"/>
          <p:nvPr>
            <p:custDataLst>
              <p:tags r:id="rId12"/>
            </p:custDataLst>
          </p:nvPr>
        </p:nvSpPr>
        <p:spPr>
          <a:xfrm>
            <a:off x="4860032" y="3861048"/>
            <a:ext cx="2880320" cy="954107"/>
          </a:xfrm>
          <a:prstGeom prst="rect">
            <a:avLst/>
          </a:prstGeom>
          <a:noFill/>
        </p:spPr>
        <p:txBody>
          <a:bodyPr wrap="square" rtlCol="0">
            <a:spAutoFit/>
          </a:bodyPr>
          <a:lstStyle/>
          <a:p>
            <a:r>
              <a:rPr lang="fr-CA" sz="2400" dirty="0" smtClean="0">
                <a:solidFill>
                  <a:schemeClr val="tx1">
                    <a:lumMod val="50000"/>
                    <a:lumOff val="50000"/>
                  </a:schemeClr>
                </a:solidFill>
                <a:latin typeface="Arial" pitchFamily="34" charset="0"/>
                <a:cs typeface="Arial" pitchFamily="34" charset="0"/>
              </a:rPr>
              <a:t>283 (4 %)</a:t>
            </a:r>
          </a:p>
          <a:p>
            <a:r>
              <a:rPr lang="fr-CA" sz="1600" dirty="0" smtClean="0">
                <a:solidFill>
                  <a:schemeClr val="accent1">
                    <a:lumMod val="75000"/>
                  </a:schemeClr>
                </a:solidFill>
                <a:latin typeface="Arial" pitchFamily="34" charset="0"/>
                <a:cs typeface="Arial" pitchFamily="34" charset="0"/>
              </a:rPr>
              <a:t>ordres d’arrêt</a:t>
            </a:r>
          </a:p>
          <a:p>
            <a:r>
              <a:rPr lang="fr-CA" sz="1600" dirty="0" smtClean="0">
                <a:solidFill>
                  <a:schemeClr val="accent1">
                    <a:lumMod val="75000"/>
                  </a:schemeClr>
                </a:solidFill>
                <a:latin typeface="Arial" pitchFamily="34" charset="0"/>
                <a:cs typeface="Arial" pitchFamily="34" charset="0"/>
              </a:rPr>
              <a:t>des travaux</a:t>
            </a:r>
          </a:p>
        </p:txBody>
      </p:sp>
      <p:sp>
        <p:nvSpPr>
          <p:cNvPr id="23" name="TextBox 22"/>
          <p:cNvSpPr txBox="1"/>
          <p:nvPr>
            <p:custDataLst>
              <p:tags r:id="rId13"/>
            </p:custDataLst>
          </p:nvPr>
        </p:nvSpPr>
        <p:spPr>
          <a:xfrm>
            <a:off x="4860032" y="4797152"/>
            <a:ext cx="1944216" cy="954107"/>
          </a:xfrm>
          <a:prstGeom prst="rect">
            <a:avLst/>
          </a:prstGeom>
          <a:noFill/>
        </p:spPr>
        <p:txBody>
          <a:bodyPr wrap="square" rtlCol="0">
            <a:spAutoFit/>
          </a:bodyPr>
          <a:lstStyle/>
          <a:p>
            <a:r>
              <a:rPr lang="fr-CA" sz="2400" dirty="0" smtClean="0">
                <a:solidFill>
                  <a:schemeClr val="tx1">
                    <a:lumMod val="50000"/>
                    <a:lumOff val="50000"/>
                  </a:schemeClr>
                </a:solidFill>
                <a:latin typeface="Arial" pitchFamily="34" charset="0"/>
                <a:cs typeface="Arial" pitchFamily="34" charset="0"/>
              </a:rPr>
              <a:t>153 (2 %)</a:t>
            </a:r>
          </a:p>
          <a:p>
            <a:r>
              <a:rPr lang="fr-CA" sz="1600" dirty="0" smtClean="0">
                <a:solidFill>
                  <a:schemeClr val="accent1">
                    <a:lumMod val="75000"/>
                  </a:schemeClr>
                </a:solidFill>
                <a:latin typeface="Arial" pitchFamily="34" charset="0"/>
                <a:cs typeface="Arial" pitchFamily="34" charset="0"/>
              </a:rPr>
              <a:t>ordres de se conformer au plan</a:t>
            </a:r>
          </a:p>
        </p:txBody>
      </p:sp>
      <p:sp>
        <p:nvSpPr>
          <p:cNvPr id="24" name="TextBox 23"/>
          <p:cNvSpPr txBox="1"/>
          <p:nvPr>
            <p:custDataLst>
              <p:tags r:id="rId14"/>
            </p:custDataLst>
          </p:nvPr>
        </p:nvSpPr>
        <p:spPr>
          <a:xfrm>
            <a:off x="7020272" y="3861048"/>
            <a:ext cx="1944216" cy="707886"/>
          </a:xfrm>
          <a:prstGeom prst="rect">
            <a:avLst/>
          </a:prstGeom>
          <a:noFill/>
        </p:spPr>
        <p:txBody>
          <a:bodyPr wrap="square" rtlCol="0">
            <a:spAutoFit/>
          </a:bodyPr>
          <a:lstStyle/>
          <a:p>
            <a:r>
              <a:rPr lang="fr-CA" sz="2400" dirty="0" smtClean="0">
                <a:solidFill>
                  <a:schemeClr val="tx1">
                    <a:lumMod val="50000"/>
                    <a:lumOff val="50000"/>
                  </a:schemeClr>
                </a:solidFill>
                <a:latin typeface="Arial" pitchFamily="34" charset="0"/>
                <a:cs typeface="Arial" pitchFamily="34" charset="0"/>
              </a:rPr>
              <a:t>144 (2 %)</a:t>
            </a:r>
          </a:p>
          <a:p>
            <a:r>
              <a:rPr lang="fr-CA" sz="1600" dirty="0" smtClean="0">
                <a:solidFill>
                  <a:schemeClr val="accent1">
                    <a:lumMod val="75000"/>
                  </a:schemeClr>
                </a:solidFill>
                <a:latin typeface="Arial" pitchFamily="34" charset="0"/>
                <a:cs typeface="Arial" pitchFamily="34" charset="0"/>
              </a:rPr>
              <a:t>exigences</a:t>
            </a:r>
          </a:p>
        </p:txBody>
      </p:sp>
    </p:spTree>
    <p:extLst>
      <p:ext uri="{BB962C8B-B14F-4D97-AF65-F5344CB8AC3E}">
        <p14:creationId xmlns="" xmlns:p14="http://schemas.microsoft.com/office/powerpoint/2010/main" val="1294379703"/>
      </p:ext>
    </p:extLst>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Grp="1" noChangeArrowheads="1"/>
          </p:cNvSpPr>
          <p:nvPr>
            <p:ph sz="quarter" idx="1"/>
            <p:custDataLst>
              <p:tags r:id="rId1"/>
            </p:custDataLst>
          </p:nvPr>
        </p:nvSpPr>
        <p:spPr>
          <a:xfrm>
            <a:off x="467544" y="2276872"/>
            <a:ext cx="4104456" cy="3384376"/>
          </a:xfrm>
        </p:spPr>
        <p:txBody>
          <a:bodyPr>
            <a:noAutofit/>
          </a:bodyPr>
          <a:lstStyle/>
          <a:p>
            <a:pPr>
              <a:lnSpc>
                <a:spcPts val="2400"/>
              </a:lnSpc>
            </a:pPr>
            <a:r>
              <a:rPr lang="fr-CA" sz="2000" dirty="0" smtClean="0">
                <a:latin typeface="Arial" pitchFamily="34" charset="0"/>
                <a:cs typeface="Arial" pitchFamily="34" charset="0"/>
              </a:rPr>
              <a:t>Protecteurs/écrans </a:t>
            </a:r>
          </a:p>
          <a:p>
            <a:pPr>
              <a:lnSpc>
                <a:spcPts val="2400"/>
              </a:lnSpc>
            </a:pPr>
            <a:r>
              <a:rPr lang="fr-CA" sz="2000" dirty="0" smtClean="0">
                <a:latin typeface="Arial" pitchFamily="34" charset="0"/>
                <a:cs typeface="Arial" pitchFamily="34" charset="0"/>
              </a:rPr>
              <a:t>Appareil de levage (inspection, capacité pondérale)</a:t>
            </a:r>
            <a:endParaRPr lang="fr-CA" sz="2000" strike="sngStrike" dirty="0" smtClean="0">
              <a:solidFill>
                <a:srgbClr val="FF0000"/>
              </a:solidFill>
              <a:latin typeface="Arial" pitchFamily="34" charset="0"/>
              <a:cs typeface="Arial" pitchFamily="34" charset="0"/>
            </a:endParaRPr>
          </a:p>
          <a:p>
            <a:pPr>
              <a:lnSpc>
                <a:spcPts val="2400"/>
              </a:lnSpc>
            </a:pPr>
            <a:r>
              <a:rPr lang="fr-CA" sz="2000" dirty="0" smtClean="0">
                <a:latin typeface="Arial" pitchFamily="34" charset="0"/>
                <a:cs typeface="Arial" pitchFamily="34" charset="0"/>
              </a:rPr>
              <a:t>Danger de chute (échelles, garde-corps)</a:t>
            </a:r>
          </a:p>
          <a:p>
            <a:pPr>
              <a:lnSpc>
                <a:spcPts val="2400"/>
              </a:lnSpc>
            </a:pPr>
            <a:r>
              <a:rPr lang="fr-CA" sz="2000" dirty="0" smtClean="0">
                <a:latin typeface="Arial" pitchFamily="34" charset="0"/>
                <a:cs typeface="Arial" pitchFamily="34" charset="0"/>
              </a:rPr>
              <a:t>Feu/produit inflammable</a:t>
            </a:r>
          </a:p>
          <a:p>
            <a:pPr>
              <a:lnSpc>
                <a:spcPts val="2400"/>
              </a:lnSpc>
            </a:pPr>
            <a:r>
              <a:rPr lang="fr-CA" sz="2000" dirty="0" smtClean="0">
                <a:latin typeface="Arial" pitchFamily="34" charset="0"/>
                <a:cs typeface="Arial" pitchFamily="34" charset="0"/>
              </a:rPr>
              <a:t>Entretien de l’</a:t>
            </a:r>
            <a:r>
              <a:rPr lang="fr-CA" sz="2000" dirty="0" smtClean="0"/>
              <a:t>équipement</a:t>
            </a:r>
            <a:endParaRPr lang="fr-CA" sz="2000" strike="sngStrike" dirty="0" smtClean="0">
              <a:latin typeface="Arial" pitchFamily="34" charset="0"/>
              <a:cs typeface="Arial" pitchFamily="34" charset="0"/>
            </a:endParaRPr>
          </a:p>
          <a:p>
            <a:pPr>
              <a:lnSpc>
                <a:spcPts val="2400"/>
              </a:lnSpc>
            </a:pPr>
            <a:r>
              <a:rPr lang="fr-CA" sz="2000" dirty="0" smtClean="0">
                <a:latin typeface="Arial" pitchFamily="34" charset="0"/>
                <a:cs typeface="Arial" pitchFamily="34" charset="0"/>
              </a:rPr>
              <a:t>Équipement de protection individuelle</a:t>
            </a:r>
          </a:p>
        </p:txBody>
      </p:sp>
      <p:sp>
        <p:nvSpPr>
          <p:cNvPr id="10244" name="Rectangle 6"/>
          <p:cNvSpPr>
            <a:spLocks noGrp="1" noChangeArrowheads="1"/>
          </p:cNvSpPr>
          <p:nvPr>
            <p:ph sz="quarter" idx="2"/>
            <p:custDataLst>
              <p:tags r:id="rId2"/>
            </p:custDataLst>
          </p:nvPr>
        </p:nvSpPr>
        <p:spPr>
          <a:xfrm>
            <a:off x="4499992" y="2276872"/>
            <a:ext cx="4140348" cy="3384376"/>
          </a:xfrm>
        </p:spPr>
        <p:txBody>
          <a:bodyPr>
            <a:normAutofit fontScale="85000" lnSpcReduction="10000"/>
          </a:bodyPr>
          <a:lstStyle/>
          <a:p>
            <a:pPr>
              <a:lnSpc>
                <a:spcPts val="2400"/>
              </a:lnSpc>
            </a:pPr>
            <a:r>
              <a:rPr lang="fr-CA" sz="2300" dirty="0" smtClean="0">
                <a:latin typeface="Arial" pitchFamily="34" charset="0"/>
                <a:cs typeface="Arial" pitchFamily="34" charset="0"/>
              </a:rPr>
              <a:t>Dangers de nature électrique</a:t>
            </a:r>
          </a:p>
          <a:p>
            <a:pPr>
              <a:lnSpc>
                <a:spcPts val="2400"/>
              </a:lnSpc>
            </a:pPr>
            <a:r>
              <a:rPr lang="fr-CA" sz="2300" dirty="0" smtClean="0">
                <a:latin typeface="Arial" pitchFamily="34" charset="0"/>
                <a:cs typeface="Arial" pitchFamily="34" charset="0"/>
              </a:rPr>
              <a:t>Entreposage de produits chimiques</a:t>
            </a:r>
          </a:p>
          <a:p>
            <a:pPr>
              <a:lnSpc>
                <a:spcPts val="2400"/>
              </a:lnSpc>
            </a:pPr>
            <a:r>
              <a:rPr lang="fr-CA" sz="2300" dirty="0" smtClean="0">
                <a:latin typeface="Arial" pitchFamily="34" charset="0"/>
                <a:cs typeface="Arial" pitchFamily="34" charset="0"/>
              </a:rPr>
              <a:t>Obstruction/pratiques d’entretien médiocres/entretien des planchers </a:t>
            </a:r>
          </a:p>
          <a:p>
            <a:pPr>
              <a:lnSpc>
                <a:spcPts val="2400"/>
              </a:lnSpc>
            </a:pPr>
            <a:r>
              <a:rPr lang="fr-CA" sz="2300" dirty="0" smtClean="0">
                <a:latin typeface="Arial" pitchFamily="34" charset="0"/>
                <a:cs typeface="Arial" pitchFamily="34" charset="0"/>
              </a:rPr>
              <a:t>Postes de lavage des yeux/douches de sécurité</a:t>
            </a:r>
          </a:p>
          <a:p>
            <a:pPr>
              <a:lnSpc>
                <a:spcPts val="2400"/>
              </a:lnSpc>
            </a:pPr>
            <a:r>
              <a:rPr lang="fr-CA" sz="2300" dirty="0" smtClean="0">
                <a:latin typeface="Arial" pitchFamily="34" charset="0"/>
                <a:cs typeface="Arial" pitchFamily="34" charset="0"/>
              </a:rPr>
              <a:t>Manutention et entreposage du matériel</a:t>
            </a:r>
          </a:p>
          <a:p>
            <a:pPr lvl="1" eaLnBrk="1" hangingPunct="1">
              <a:lnSpc>
                <a:spcPts val="2400"/>
              </a:lnSpc>
              <a:buClr>
                <a:schemeClr val="accent3"/>
              </a:buClr>
            </a:pPr>
            <a:endParaRPr lang="fr-CA" sz="2200" dirty="0" smtClean="0">
              <a:latin typeface="Arial" pitchFamily="34" charset="0"/>
              <a:cs typeface="Arial" pitchFamily="34" charset="0"/>
            </a:endParaRPr>
          </a:p>
          <a:p>
            <a:pPr marL="0" indent="0" eaLnBrk="1" hangingPunct="1">
              <a:lnSpc>
                <a:spcPts val="2400"/>
              </a:lnSpc>
              <a:buFontTx/>
              <a:buNone/>
            </a:pPr>
            <a:endParaRPr lang="fr-CA" sz="2200" dirty="0" smtClean="0">
              <a:latin typeface="Arial" pitchFamily="34" charset="0"/>
              <a:cs typeface="Arial" pitchFamily="34" charset="0"/>
            </a:endParaRPr>
          </a:p>
        </p:txBody>
      </p:sp>
      <p:sp>
        <p:nvSpPr>
          <p:cNvPr id="10245" name="Rectangle 3"/>
          <p:cNvSpPr>
            <a:spLocks noGrp="1" noChangeArrowheads="1"/>
          </p:cNvSpPr>
          <p:nvPr>
            <p:ph type="body" sz="half" idx="3"/>
            <p:custDataLst>
              <p:tags r:id="rId3"/>
            </p:custDataLst>
          </p:nvPr>
        </p:nvSpPr>
        <p:spPr>
          <a:xfrm>
            <a:off x="412800" y="1412776"/>
            <a:ext cx="8263656" cy="792088"/>
          </a:xfrm>
        </p:spPr>
        <p:txBody>
          <a:bodyPr>
            <a:normAutofit/>
          </a:bodyPr>
          <a:lstStyle/>
          <a:p>
            <a:pPr marL="0" indent="0" eaLnBrk="1" hangingPunct="1">
              <a:lnSpc>
                <a:spcPts val="2400"/>
              </a:lnSpc>
              <a:buNone/>
            </a:pPr>
            <a:r>
              <a:rPr lang="fr-CA" sz="2400" b="1" dirty="0" smtClean="0"/>
              <a:t>Principaux ordres donnés en vertu de l’alinéa</a:t>
            </a:r>
            <a:r>
              <a:rPr lang="fr-CA" sz="2400" b="1" dirty="0"/>
              <a:t> </a:t>
            </a:r>
            <a:r>
              <a:rPr lang="fr-CA" sz="2400" b="1" dirty="0" smtClean="0"/>
              <a:t>25 (2) (h) dans les deux phases :</a:t>
            </a:r>
          </a:p>
          <a:p>
            <a:pPr lvl="1" eaLnBrk="1" hangingPunct="1"/>
            <a:endParaRPr lang="fr-CA" sz="1400" dirty="0" smtClean="0"/>
          </a:p>
          <a:p>
            <a:pPr lvl="1" eaLnBrk="1" hangingPunct="1"/>
            <a:endParaRPr lang="fr-CA" sz="1600" dirty="0" smtClean="0"/>
          </a:p>
          <a:p>
            <a:pPr lvl="1" eaLnBrk="1" hangingPunct="1"/>
            <a:endParaRPr lang="fr-CA" sz="1600" dirty="0" smtClean="0"/>
          </a:p>
        </p:txBody>
      </p:sp>
      <p:sp>
        <p:nvSpPr>
          <p:cNvPr id="10246" name="Footer Placeholder 1"/>
          <p:cNvSpPr>
            <a:spLocks noGrp="1"/>
          </p:cNvSpPr>
          <p:nvPr>
            <p:ph type="ftr" sz="quarter" idx="10"/>
            <p:custDataLst>
              <p:tags r:id="rId4"/>
            </p:custDataLst>
          </p:nvPr>
        </p:nvSpPr>
        <p:spPr>
          <a:xfrm>
            <a:off x="539552" y="5589240"/>
            <a:ext cx="4400128" cy="241002"/>
          </a:xfrm>
          <a:noFill/>
        </p:spPr>
        <p:txBody>
          <a:bodyPr/>
          <a:lstStyle>
            <a:lvl1pPr>
              <a:defRPr sz="2400">
                <a:solidFill>
                  <a:schemeClr val="tx1"/>
                </a:solidFill>
                <a:latin typeface="Lucida Grande" pitchFamily="80" charset="0"/>
                <a:ea typeface="Geneva" pitchFamily="80" charset="-128"/>
              </a:defRPr>
            </a:lvl1pPr>
            <a:lvl2pPr marL="742950" indent="-285750">
              <a:defRPr sz="2400">
                <a:solidFill>
                  <a:schemeClr val="tx1"/>
                </a:solidFill>
                <a:latin typeface="Lucida Grande" pitchFamily="80" charset="0"/>
                <a:ea typeface="Geneva" pitchFamily="80" charset="-128"/>
              </a:defRPr>
            </a:lvl2pPr>
            <a:lvl3pPr marL="1143000" indent="-228600">
              <a:defRPr sz="2400">
                <a:solidFill>
                  <a:schemeClr val="tx1"/>
                </a:solidFill>
                <a:latin typeface="Lucida Grande" pitchFamily="80" charset="0"/>
                <a:ea typeface="Geneva" pitchFamily="80" charset="-128"/>
              </a:defRPr>
            </a:lvl3pPr>
            <a:lvl4pPr marL="1600200" indent="-228600">
              <a:defRPr sz="2400">
                <a:solidFill>
                  <a:schemeClr val="tx1"/>
                </a:solidFill>
                <a:latin typeface="Lucida Grande" pitchFamily="80" charset="0"/>
                <a:ea typeface="Geneva" pitchFamily="80" charset="-128"/>
              </a:defRPr>
            </a:lvl4pPr>
            <a:lvl5pPr marL="2057400" indent="-228600">
              <a:defRPr sz="2400">
                <a:solidFill>
                  <a:schemeClr val="tx1"/>
                </a:solidFill>
                <a:latin typeface="Lucida Grande" pitchFamily="80" charset="0"/>
                <a:ea typeface="Geneva" pitchFamily="80" charset="-128"/>
              </a:defRPr>
            </a:lvl5pPr>
            <a:lvl6pPr marL="2514600" indent="-228600" eaLnBrk="0" fontAlgn="base" hangingPunct="0">
              <a:spcBef>
                <a:spcPct val="0"/>
              </a:spcBef>
              <a:spcAft>
                <a:spcPct val="0"/>
              </a:spcAft>
              <a:defRPr sz="2400">
                <a:solidFill>
                  <a:schemeClr val="tx1"/>
                </a:solidFill>
                <a:latin typeface="Lucida Grande" pitchFamily="80" charset="0"/>
                <a:ea typeface="Geneva" pitchFamily="80" charset="-128"/>
              </a:defRPr>
            </a:lvl6pPr>
            <a:lvl7pPr marL="2971800" indent="-228600" eaLnBrk="0" fontAlgn="base" hangingPunct="0">
              <a:spcBef>
                <a:spcPct val="0"/>
              </a:spcBef>
              <a:spcAft>
                <a:spcPct val="0"/>
              </a:spcAft>
              <a:defRPr sz="2400">
                <a:solidFill>
                  <a:schemeClr val="tx1"/>
                </a:solidFill>
                <a:latin typeface="Lucida Grande" pitchFamily="80" charset="0"/>
                <a:ea typeface="Geneva" pitchFamily="80" charset="-128"/>
              </a:defRPr>
            </a:lvl7pPr>
            <a:lvl8pPr marL="3429000" indent="-228600" eaLnBrk="0" fontAlgn="base" hangingPunct="0">
              <a:spcBef>
                <a:spcPct val="0"/>
              </a:spcBef>
              <a:spcAft>
                <a:spcPct val="0"/>
              </a:spcAft>
              <a:defRPr sz="2400">
                <a:solidFill>
                  <a:schemeClr val="tx1"/>
                </a:solidFill>
                <a:latin typeface="Lucida Grande" pitchFamily="80" charset="0"/>
                <a:ea typeface="Geneva" pitchFamily="80" charset="-128"/>
              </a:defRPr>
            </a:lvl8pPr>
            <a:lvl9pPr marL="3886200" indent="-228600" eaLnBrk="0" fontAlgn="base" hangingPunct="0">
              <a:spcBef>
                <a:spcPct val="0"/>
              </a:spcBef>
              <a:spcAft>
                <a:spcPct val="0"/>
              </a:spcAft>
              <a:defRPr sz="2400">
                <a:solidFill>
                  <a:schemeClr val="tx1"/>
                </a:solidFill>
                <a:latin typeface="Lucida Grande" pitchFamily="80" charset="0"/>
                <a:ea typeface="Geneva" pitchFamily="80" charset="-128"/>
              </a:defRPr>
            </a:lvl9pPr>
          </a:lstStyle>
          <a:p>
            <a:r>
              <a:rPr lang="fr-CA" sz="1000" dirty="0" smtClean="0"/>
              <a:t>Données du ministère du Travail</a:t>
            </a:r>
          </a:p>
        </p:txBody>
      </p:sp>
      <p:sp>
        <p:nvSpPr>
          <p:cNvPr id="10" name="Footer Placeholder 21"/>
          <p:cNvSpPr txBox="1">
            <a:spLocks/>
          </p:cNvSpPr>
          <p:nvPr>
            <p:custDataLst>
              <p:tags r:id="rId5"/>
            </p:custDataLst>
          </p:nvPr>
        </p:nvSpPr>
        <p:spPr>
          <a:xfrm>
            <a:off x="340431" y="6428358"/>
            <a:ext cx="3608040" cy="241002"/>
          </a:xfrm>
          <a:prstGeom prst="rect">
            <a:avLst/>
          </a:prstGeom>
        </p:spPr>
        <p:txBody>
          <a:bodyPr vert="horz" lIns="0" tIns="0" rIns="0" bIns="0" anchor="b">
            <a:noAutofit/>
          </a:bodyPr>
          <a:lstStyle>
            <a:lvl1pPr algn="l" eaLnBrk="1" latinLnBrk="0" hangingPunct="1">
              <a:defRPr kumimoji="0" sz="1200" b="1">
                <a:solidFill>
                  <a:schemeClr val="accent1"/>
                </a:solidFill>
                <a:latin typeface="Arial" pitchFamily="34" charset="0"/>
                <a:cs typeface="Arial" pitchFamily="34" charset="0"/>
              </a:defRPr>
            </a:lvl1pPr>
          </a:lstStyle>
          <a:p>
            <a:pPr marR="0" lvl="0" algn="l" defTabSz="914400" rtl="0" eaLnBrk="1" fontAlgn="auto" latinLnBrk="0" hangingPunct="1">
              <a:lnSpc>
                <a:spcPct val="100000"/>
              </a:lnSpc>
              <a:spcBef>
                <a:spcPct val="20000"/>
              </a:spcBef>
              <a:spcAft>
                <a:spcPts val="0"/>
              </a:spcAft>
              <a:buClr>
                <a:schemeClr val="accent3"/>
              </a:buClr>
              <a:buSzPct val="95000"/>
              <a:tabLst/>
              <a:defRPr/>
            </a:pPr>
            <a:r>
              <a:rPr kumimoji="0" lang="fr-CA" b="1"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Séances relatives à la prévention des blessures</a:t>
            </a:r>
          </a:p>
          <a:p>
            <a:pPr marR="0" lvl="0" algn="l" defTabSz="914400" rtl="0" eaLnBrk="1" fontAlgn="auto" latinLnBrk="0" hangingPunct="1">
              <a:lnSpc>
                <a:spcPct val="100000"/>
              </a:lnSpc>
              <a:spcBef>
                <a:spcPct val="20000"/>
              </a:spcBef>
              <a:spcAft>
                <a:spcPts val="0"/>
              </a:spcAft>
              <a:buClr>
                <a:schemeClr val="accent3"/>
              </a:buClr>
              <a:buSzPct val="95000"/>
              <a:tabLst/>
              <a:defRPr/>
            </a:pPr>
            <a:r>
              <a:rPr kumimoji="0" lang="fr-CA" b="1"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et à la sécurité personnelle, octobre 2013</a:t>
            </a:r>
            <a:endParaRPr kumimoji="0" lang="fr-CA" b="1"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
        <p:nvSpPr>
          <p:cNvPr id="13" name="Title 1"/>
          <p:cNvSpPr>
            <a:spLocks noGrp="1"/>
          </p:cNvSpPr>
          <p:nvPr>
            <p:ph type="title"/>
            <p:custDataLst>
              <p:tags r:id="rId6"/>
            </p:custDataLst>
          </p:nvPr>
        </p:nvSpPr>
        <p:spPr>
          <a:xfrm>
            <a:off x="467544" y="764704"/>
            <a:ext cx="8229600" cy="504056"/>
          </a:xfrm>
        </p:spPr>
        <p:txBody>
          <a:bodyPr>
            <a:noAutofit/>
          </a:bodyPr>
          <a:lstStyle/>
          <a:p>
            <a:r>
              <a:rPr lang="fr-CA" sz="3000" b="1" dirty="0" smtClean="0">
                <a:latin typeface="Arial" pitchFamily="34" charset="0"/>
                <a:cs typeface="Arial" pitchFamily="34" charset="0"/>
              </a:rPr>
              <a:t>Ordres du secteur de l’éducation</a:t>
            </a:r>
            <a:endParaRPr lang="fr-CA" sz="3000" dirty="0">
              <a:latin typeface="Arial" pitchFamily="34" charset="0"/>
              <a:cs typeface="Arial" pitchFamily="34" charset="0"/>
            </a:endParaRPr>
          </a:p>
        </p:txBody>
      </p:sp>
      <p:sp>
        <p:nvSpPr>
          <p:cNvPr id="15" name="Oval 14"/>
          <p:cNvSpPr/>
          <p:nvPr>
            <p:custDataLst>
              <p:tags r:id="rId7"/>
            </p:custDataLst>
          </p:nvPr>
        </p:nvSpPr>
        <p:spPr>
          <a:xfrm>
            <a:off x="251520" y="980728"/>
            <a:ext cx="144016" cy="144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022926868"/>
      </p:ext>
    </p:extLst>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73088" y="1772816"/>
            <a:ext cx="8555363" cy="4392488"/>
          </a:xfrm>
        </p:spPr>
        <p:txBody>
          <a:bodyPr>
            <a:normAutofit fontScale="92500" lnSpcReduction="10000"/>
          </a:bodyPr>
          <a:lstStyle/>
          <a:p>
            <a:pPr>
              <a:lnSpc>
                <a:spcPts val="1000"/>
              </a:lnSpc>
              <a:buNone/>
            </a:pPr>
            <a:endParaRPr lang="fr-CA" sz="2400" b="1" dirty="0" smtClean="0">
              <a:solidFill>
                <a:schemeClr val="accent3"/>
              </a:solidFill>
              <a:latin typeface="Arial" pitchFamily="34" charset="0"/>
              <a:cs typeface="Arial" pitchFamily="34" charset="0"/>
            </a:endParaRPr>
          </a:p>
          <a:p>
            <a:pPr marL="457200" indent="-457200">
              <a:lnSpc>
                <a:spcPct val="150000"/>
              </a:lnSpc>
              <a:spcBef>
                <a:spcPts val="0"/>
              </a:spcBef>
            </a:pPr>
            <a:r>
              <a:rPr lang="fr-CA" dirty="0" smtClean="0">
                <a:latin typeface="Arial" pitchFamily="34" charset="0"/>
                <a:cs typeface="Arial" pitchFamily="34" charset="0"/>
              </a:rPr>
              <a:t>Dispositifs protecteurs/écrans (64 % ou 116 ordres) </a:t>
            </a:r>
          </a:p>
          <a:p>
            <a:pPr marL="457200" indent="-457200">
              <a:lnSpc>
                <a:spcPct val="150000"/>
              </a:lnSpc>
              <a:spcBef>
                <a:spcPts val="0"/>
              </a:spcBef>
            </a:pPr>
            <a:r>
              <a:rPr lang="fr-CA" dirty="0" smtClean="0">
                <a:latin typeface="Arial" pitchFamily="34" charset="0"/>
                <a:cs typeface="Arial" pitchFamily="34" charset="0"/>
              </a:rPr>
              <a:t>Appareil de levage (inspection, capacité pondérale) (12 % ou 21 ordres)</a:t>
            </a:r>
          </a:p>
          <a:p>
            <a:pPr marL="457200" indent="-457200">
              <a:lnSpc>
                <a:spcPct val="150000"/>
              </a:lnSpc>
              <a:spcBef>
                <a:spcPts val="0"/>
              </a:spcBef>
            </a:pPr>
            <a:r>
              <a:rPr lang="fr-CA" dirty="0" smtClean="0">
                <a:latin typeface="Arial" pitchFamily="34" charset="0"/>
                <a:cs typeface="Arial" pitchFamily="34" charset="0"/>
              </a:rPr>
              <a:t>Danger de chute (échelles, garde-corps) (8 % ou 14 ordres)</a:t>
            </a:r>
          </a:p>
          <a:p>
            <a:pPr marL="457200" indent="-457200">
              <a:lnSpc>
                <a:spcPct val="150000"/>
              </a:lnSpc>
              <a:spcBef>
                <a:spcPts val="0"/>
              </a:spcBef>
            </a:pPr>
            <a:r>
              <a:rPr lang="fr-CA" dirty="0" smtClean="0">
                <a:latin typeface="Arial" pitchFamily="34" charset="0"/>
                <a:cs typeface="Arial" pitchFamily="34" charset="0"/>
              </a:rPr>
              <a:t>Feu/produit inflammable (4 % ou 8 ordres)</a:t>
            </a:r>
          </a:p>
          <a:p>
            <a:pPr marL="457200" indent="-457200">
              <a:lnSpc>
                <a:spcPct val="150000"/>
              </a:lnSpc>
              <a:spcBef>
                <a:spcPts val="0"/>
              </a:spcBef>
            </a:pPr>
            <a:r>
              <a:rPr lang="fr-CA" dirty="0" smtClean="0">
                <a:latin typeface="Arial" pitchFamily="34" charset="0"/>
                <a:cs typeface="Arial" pitchFamily="34" charset="0"/>
              </a:rPr>
              <a:t>Entretien de l’équipement (2 % ou 4 ordres)</a:t>
            </a:r>
          </a:p>
          <a:p>
            <a:pPr marL="457200" indent="-457200">
              <a:lnSpc>
                <a:spcPct val="150000"/>
              </a:lnSpc>
              <a:spcBef>
                <a:spcPts val="0"/>
              </a:spcBef>
            </a:pPr>
            <a:r>
              <a:rPr lang="fr-CA" dirty="0" smtClean="0">
                <a:latin typeface="Arial" pitchFamily="34" charset="0"/>
                <a:cs typeface="Arial" pitchFamily="34" charset="0"/>
              </a:rPr>
              <a:t>Équipement de protection individuelle (2 % ou 4 ordres) </a:t>
            </a:r>
          </a:p>
          <a:p>
            <a:endParaRPr lang="fr-CA" sz="2400" dirty="0">
              <a:latin typeface="Arial" pitchFamily="34" charset="0"/>
              <a:cs typeface="Arial" pitchFamily="34" charset="0"/>
            </a:endParaRPr>
          </a:p>
        </p:txBody>
      </p:sp>
      <p:sp>
        <p:nvSpPr>
          <p:cNvPr id="5" name="Footer Placeholder 21"/>
          <p:cNvSpPr>
            <a:spLocks noGrp="1"/>
          </p:cNvSpPr>
          <p:nvPr>
            <p:ph type="ftr" sz="quarter" idx="3"/>
            <p:custDataLst>
              <p:tags r:id="rId2"/>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7" name="TextBox 6"/>
          <p:cNvSpPr txBox="1"/>
          <p:nvPr>
            <p:custDataLst>
              <p:tags r:id="rId3"/>
            </p:custDataLst>
          </p:nvPr>
        </p:nvSpPr>
        <p:spPr>
          <a:xfrm>
            <a:off x="467544" y="404664"/>
            <a:ext cx="8280920" cy="1246495"/>
          </a:xfrm>
          <a:prstGeom prst="rect">
            <a:avLst/>
          </a:prstGeom>
          <a:noFill/>
        </p:spPr>
        <p:txBody>
          <a:bodyPr wrap="square" rtlCol="0">
            <a:spAutoFit/>
          </a:bodyPr>
          <a:lstStyle/>
          <a:p>
            <a:pPr>
              <a:lnSpc>
                <a:spcPts val="3000"/>
              </a:lnSpc>
            </a:pPr>
            <a:r>
              <a:rPr lang="fr-CA" sz="3000" b="1" dirty="0">
                <a:solidFill>
                  <a:schemeClr val="accent1"/>
                </a:solidFill>
                <a:latin typeface="Arial" pitchFamily="34" charset="0"/>
                <a:cs typeface="Arial" pitchFamily="34" charset="0"/>
              </a:rPr>
              <a:t>P</a:t>
            </a:r>
            <a:r>
              <a:rPr lang="fr-CA" sz="3000" b="1" dirty="0" smtClean="0">
                <a:solidFill>
                  <a:schemeClr val="accent1"/>
                </a:solidFill>
                <a:latin typeface="Arial" pitchFamily="34" charset="0"/>
                <a:cs typeface="Arial" pitchFamily="34" charset="0"/>
              </a:rPr>
              <a:t>rincipales préoccupations en matière de santé et sécurité dont ont fait état les</a:t>
            </a:r>
            <a:r>
              <a:rPr lang="fr-CA" sz="3000" b="1" dirty="0" smtClean="0">
                <a:solidFill>
                  <a:srgbClr val="FF0000"/>
                </a:solidFill>
                <a:latin typeface="Arial" pitchFamily="34" charset="0"/>
                <a:cs typeface="Arial" pitchFamily="34" charset="0"/>
              </a:rPr>
              <a:t> </a:t>
            </a:r>
            <a:r>
              <a:rPr lang="fr-CA" sz="3000" b="1" dirty="0" smtClean="0">
                <a:solidFill>
                  <a:schemeClr val="accent1"/>
                </a:solidFill>
                <a:latin typeface="Arial" pitchFamily="34" charset="0"/>
                <a:cs typeface="Arial" pitchFamily="34" charset="0"/>
              </a:rPr>
              <a:t>181</a:t>
            </a:r>
            <a:r>
              <a:rPr lang="fr-CA" sz="3000" b="1" dirty="0" smtClean="0">
                <a:solidFill>
                  <a:srgbClr val="FF0000"/>
                </a:solidFill>
                <a:latin typeface="Arial" pitchFamily="34" charset="0"/>
                <a:cs typeface="Arial" pitchFamily="34" charset="0"/>
              </a:rPr>
              <a:t> </a:t>
            </a:r>
            <a:r>
              <a:rPr lang="fr-CA" sz="3000" b="1" dirty="0" smtClean="0">
                <a:solidFill>
                  <a:schemeClr val="accent1"/>
                </a:solidFill>
                <a:latin typeface="Arial" pitchFamily="34" charset="0"/>
                <a:cs typeface="Arial" pitchFamily="34" charset="0"/>
              </a:rPr>
              <a:t>ordres donnés en vertu de l’alinéa 25 (2) (h</a:t>
            </a:r>
            <a:r>
              <a:rPr lang="fr-CA" sz="3000" b="1" dirty="0">
                <a:solidFill>
                  <a:schemeClr val="accent1"/>
                </a:solidFill>
                <a:latin typeface="Arial" pitchFamily="34" charset="0"/>
                <a:cs typeface="Arial" pitchFamily="34" charset="0"/>
              </a:rPr>
              <a:t>)</a:t>
            </a:r>
            <a:r>
              <a:rPr lang="fr-CA" sz="3000" b="1" dirty="0" smtClean="0">
                <a:solidFill>
                  <a:schemeClr val="accent1"/>
                </a:solidFill>
                <a:latin typeface="Arial" pitchFamily="34" charset="0"/>
                <a:cs typeface="Arial" pitchFamily="34" charset="0"/>
              </a:rPr>
              <a:t> </a:t>
            </a:r>
          </a:p>
        </p:txBody>
      </p:sp>
      <p:sp>
        <p:nvSpPr>
          <p:cNvPr id="6" name="Oval 5"/>
          <p:cNvSpPr/>
          <p:nvPr>
            <p:custDataLst>
              <p:tags r:id="rId4"/>
            </p:custDataLst>
          </p:nvPr>
        </p:nvSpPr>
        <p:spPr>
          <a:xfrm>
            <a:off x="251520" y="9807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276177420"/>
      </p:ext>
    </p:extLst>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custDataLst>
              <p:tags r:id="rId1"/>
            </p:custDataLst>
            <p:extLst>
              <p:ext uri="{D42A27DB-BD31-4B8C-83A1-F6EECF244321}">
                <p14:modId xmlns="" xmlns:p14="http://schemas.microsoft.com/office/powerpoint/2010/main" val="4071729203"/>
              </p:ext>
            </p:extLst>
          </p:nvPr>
        </p:nvGraphicFramePr>
        <p:xfrm>
          <a:off x="1835696" y="2213575"/>
          <a:ext cx="6696744" cy="4023737"/>
        </p:xfrm>
        <a:graphic>
          <a:graphicData uri="http://schemas.openxmlformats.org/drawingml/2006/chart">
            <c:chart xmlns:c="http://schemas.openxmlformats.org/drawingml/2006/chart" xmlns:r="http://schemas.openxmlformats.org/officeDocument/2006/relationships" r:id="rId11"/>
          </a:graphicData>
        </a:graphic>
      </p:graphicFrame>
      <p:sp>
        <p:nvSpPr>
          <p:cNvPr id="2" name="Title 1"/>
          <p:cNvSpPr>
            <a:spLocks noGrp="1"/>
          </p:cNvSpPr>
          <p:nvPr>
            <p:ph type="title"/>
            <p:custDataLst>
              <p:tags r:id="rId2"/>
            </p:custDataLst>
          </p:nvPr>
        </p:nvSpPr>
        <p:spPr>
          <a:xfrm>
            <a:off x="504056" y="404664"/>
            <a:ext cx="8604448" cy="1152128"/>
          </a:xfrm>
        </p:spPr>
        <p:txBody>
          <a:bodyPr>
            <a:noAutofit/>
          </a:bodyPr>
          <a:lstStyle/>
          <a:p>
            <a:pPr>
              <a:lnSpc>
                <a:spcPts val="2800"/>
              </a:lnSpc>
            </a:pPr>
            <a:r>
              <a:rPr lang="fr-CA" sz="2600" dirty="0" smtClean="0"/>
              <a:t/>
            </a:r>
            <a:br>
              <a:rPr lang="fr-CA" sz="2600" dirty="0" smtClean="0"/>
            </a:br>
            <a:r>
              <a:rPr lang="fr-CA" sz="2600" dirty="0" smtClean="0"/>
              <a:t>Y a-t-il une personne au sein de votre conseil scolaire qui est responsable de donner suite aux résultats des inspections du ministère du Travail?</a:t>
            </a:r>
            <a:endParaRPr lang="fr-CA" sz="2600" dirty="0"/>
          </a:p>
        </p:txBody>
      </p:sp>
      <p:sp>
        <p:nvSpPr>
          <p:cNvPr id="8" name="Rectangle 7"/>
          <p:cNvSpPr/>
          <p:nvPr>
            <p:custDataLst>
              <p:tags r:id="rId3"/>
            </p:custDataLst>
          </p:nvPr>
        </p:nvSpPr>
        <p:spPr>
          <a:xfrm>
            <a:off x="361132" y="1628800"/>
            <a:ext cx="8645772" cy="584775"/>
          </a:xfrm>
          <a:prstGeom prst="rect">
            <a:avLst/>
          </a:prstGeom>
        </p:spPr>
        <p:txBody>
          <a:bodyPr wrap="square">
            <a:spAutoFit/>
          </a:bodyPr>
          <a:lstStyle/>
          <a:p>
            <a:r>
              <a:rPr lang="fr-CA" sz="1600" b="1" dirty="0" smtClean="0">
                <a:latin typeface="Arial" pitchFamily="34" charset="0"/>
                <a:cs typeface="Arial" pitchFamily="34" charset="0"/>
              </a:rPr>
              <a:t>Les questions de santé et sécurité au sein de votre conseil scolaire (c.-à-d. un agente ou agent responsable de la santé et sécurité)</a:t>
            </a:r>
            <a:endParaRPr lang="fr-CA" sz="1600" b="1" dirty="0">
              <a:latin typeface="Arial" pitchFamily="34" charset="0"/>
              <a:cs typeface="Arial" pitchFamily="34" charset="0"/>
            </a:endParaRPr>
          </a:p>
        </p:txBody>
      </p:sp>
      <p:sp>
        <p:nvSpPr>
          <p:cNvPr id="21" name="TextBox 20"/>
          <p:cNvSpPr txBox="1"/>
          <p:nvPr>
            <p:custDataLst>
              <p:tags r:id="rId4"/>
            </p:custDataLst>
          </p:nvPr>
        </p:nvSpPr>
        <p:spPr>
          <a:xfrm>
            <a:off x="5292081" y="3811106"/>
            <a:ext cx="936103" cy="553998"/>
          </a:xfrm>
          <a:prstGeom prst="rect">
            <a:avLst/>
          </a:prstGeom>
          <a:noFill/>
        </p:spPr>
        <p:txBody>
          <a:bodyPr wrap="square" rtlCol="0">
            <a:spAutoFit/>
          </a:bodyPr>
          <a:lstStyle/>
          <a:p>
            <a:r>
              <a:rPr lang="fr-CA" sz="3000" dirty="0" smtClean="0">
                <a:latin typeface="Arial" pitchFamily="34" charset="0"/>
                <a:cs typeface="Arial" pitchFamily="34" charset="0"/>
              </a:rPr>
              <a:t>Oui</a:t>
            </a:r>
            <a:endParaRPr lang="fr-CA" sz="3000" dirty="0">
              <a:latin typeface="Arial" pitchFamily="34" charset="0"/>
              <a:cs typeface="Arial" pitchFamily="34" charset="0"/>
            </a:endParaRPr>
          </a:p>
        </p:txBody>
      </p:sp>
      <p:sp>
        <p:nvSpPr>
          <p:cNvPr id="22" name="TextBox 21"/>
          <p:cNvSpPr txBox="1"/>
          <p:nvPr>
            <p:custDataLst>
              <p:tags r:id="rId5"/>
            </p:custDataLst>
          </p:nvPr>
        </p:nvSpPr>
        <p:spPr>
          <a:xfrm>
            <a:off x="2267744" y="2996952"/>
            <a:ext cx="936104" cy="553998"/>
          </a:xfrm>
          <a:prstGeom prst="rect">
            <a:avLst/>
          </a:prstGeom>
          <a:noFill/>
        </p:spPr>
        <p:txBody>
          <a:bodyPr wrap="square" rtlCol="0">
            <a:spAutoFit/>
          </a:bodyPr>
          <a:lstStyle/>
          <a:p>
            <a:r>
              <a:rPr lang="fr-CA" sz="3000" dirty="0" smtClean="0">
                <a:latin typeface="Arial" pitchFamily="34" charset="0"/>
                <a:cs typeface="Arial" pitchFamily="34" charset="0"/>
              </a:rPr>
              <a:t>Non</a:t>
            </a:r>
            <a:endParaRPr lang="fr-CA" sz="3000" dirty="0">
              <a:latin typeface="Arial" pitchFamily="34" charset="0"/>
              <a:cs typeface="Arial" pitchFamily="34" charset="0"/>
            </a:endParaRPr>
          </a:p>
        </p:txBody>
      </p:sp>
      <p:sp>
        <p:nvSpPr>
          <p:cNvPr id="14" name="Rectangle 13"/>
          <p:cNvSpPr/>
          <p:nvPr>
            <p:custDataLst>
              <p:tags r:id="rId6"/>
            </p:custDataLst>
          </p:nvPr>
        </p:nvSpPr>
        <p:spPr>
          <a:xfrm>
            <a:off x="251520" y="4374356"/>
            <a:ext cx="2448272" cy="1477328"/>
          </a:xfrm>
          <a:prstGeom prst="rect">
            <a:avLst/>
          </a:prstGeom>
        </p:spPr>
        <p:txBody>
          <a:bodyPr wrap="square">
            <a:spAutoFit/>
          </a:bodyPr>
          <a:lstStyle/>
          <a:p>
            <a:r>
              <a:rPr lang="fr-CA" sz="1400" cap="all" dirty="0" smtClean="0">
                <a:latin typeface="Arial" pitchFamily="34" charset="0"/>
                <a:cs typeface="Arial" pitchFamily="34" charset="0"/>
              </a:rPr>
              <a:t>Résultats obtenus auprès de</a:t>
            </a:r>
          </a:p>
          <a:p>
            <a:pPr algn="ctr"/>
            <a:r>
              <a:rPr lang="fr-CA" sz="4400" dirty="0" smtClean="0">
                <a:solidFill>
                  <a:schemeClr val="accent1"/>
                </a:solidFill>
                <a:latin typeface="Arial" pitchFamily="34" charset="0"/>
                <a:cs typeface="Arial" pitchFamily="34" charset="0"/>
              </a:rPr>
              <a:t>56</a:t>
            </a:r>
            <a:r>
              <a:rPr lang="fr-CA" sz="3000" dirty="0" smtClean="0">
                <a:latin typeface="Arial" pitchFamily="34" charset="0"/>
                <a:cs typeface="Arial" pitchFamily="34" charset="0"/>
              </a:rPr>
              <a:t> </a:t>
            </a:r>
          </a:p>
          <a:p>
            <a:r>
              <a:rPr lang="fr-CA" b="1" dirty="0" smtClean="0">
                <a:solidFill>
                  <a:schemeClr val="tx1">
                    <a:lumMod val="65000"/>
                    <a:lumOff val="35000"/>
                  </a:schemeClr>
                </a:solidFill>
                <a:latin typeface="Arial" pitchFamily="34" charset="0"/>
                <a:cs typeface="Arial" pitchFamily="34" charset="0"/>
              </a:rPr>
              <a:t>conseils scolaires</a:t>
            </a:r>
            <a:endParaRPr lang="fr-CA" b="1" dirty="0">
              <a:solidFill>
                <a:schemeClr val="tx1">
                  <a:lumMod val="65000"/>
                  <a:lumOff val="35000"/>
                </a:schemeClr>
              </a:solidFill>
              <a:latin typeface="Arial" pitchFamily="34" charset="0"/>
              <a:cs typeface="Arial" pitchFamily="34" charset="0"/>
            </a:endParaRPr>
          </a:p>
        </p:txBody>
      </p:sp>
      <p:sp>
        <p:nvSpPr>
          <p:cNvPr id="15" name="Footer Placeholder 21"/>
          <p:cNvSpPr>
            <a:spLocks noGrp="1"/>
          </p:cNvSpPr>
          <p:nvPr>
            <p:ph type="ftr" sz="quarter" idx="3"/>
            <p:custDataLst>
              <p:tags r:id="rId7"/>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16" name="Oval 15"/>
          <p:cNvSpPr/>
          <p:nvPr>
            <p:custDataLst>
              <p:tags r:id="rId8"/>
            </p:custDataLst>
          </p:nvPr>
        </p:nvSpPr>
        <p:spPr>
          <a:xfrm>
            <a:off x="251520" y="9807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331118398"/>
      </p:ext>
    </p:extLst>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custDataLst>
              <p:tags r:id="rId1"/>
            </p:custDataLst>
            <p:extLst>
              <p:ext uri="{D42A27DB-BD31-4B8C-83A1-F6EECF244321}">
                <p14:modId xmlns="" xmlns:p14="http://schemas.microsoft.com/office/powerpoint/2010/main" val="794216730"/>
              </p:ext>
            </p:extLst>
          </p:nvPr>
        </p:nvGraphicFramePr>
        <p:xfrm>
          <a:off x="2699792" y="2515255"/>
          <a:ext cx="6012668" cy="3578041"/>
        </p:xfrm>
        <a:graphic>
          <a:graphicData uri="http://schemas.openxmlformats.org/drawingml/2006/chart">
            <c:chart xmlns:c="http://schemas.openxmlformats.org/drawingml/2006/chart" xmlns:r="http://schemas.openxmlformats.org/officeDocument/2006/relationships" r:id="rId11"/>
          </a:graphicData>
        </a:graphic>
      </p:graphicFrame>
      <p:sp>
        <p:nvSpPr>
          <p:cNvPr id="8" name="Rectangle 7"/>
          <p:cNvSpPr/>
          <p:nvPr>
            <p:custDataLst>
              <p:tags r:id="rId2"/>
            </p:custDataLst>
          </p:nvPr>
        </p:nvSpPr>
        <p:spPr>
          <a:xfrm>
            <a:off x="467544" y="1684258"/>
            <a:ext cx="7776864" cy="830997"/>
          </a:xfrm>
          <a:prstGeom prst="rect">
            <a:avLst/>
          </a:prstGeom>
        </p:spPr>
        <p:txBody>
          <a:bodyPr wrap="square">
            <a:spAutoFit/>
          </a:bodyPr>
          <a:lstStyle/>
          <a:p>
            <a:pPr>
              <a:defRPr/>
            </a:pPr>
            <a:r>
              <a:rPr lang="fr-CA" sz="1600" b="1" dirty="0" smtClean="0">
                <a:latin typeface="Arial" pitchFamily="34" charset="0"/>
                <a:cs typeface="Arial" pitchFamily="34" charset="0"/>
              </a:rPr>
              <a:t>Les programmes de sciences avec des qualifications et de l’expérience en enseignement des sciences (p. ex., enseignante ou enseignant ressource / conseillère ou conseiller pédagogique / coordonnatrice ou coordonnateur)</a:t>
            </a:r>
            <a:endParaRPr lang="fr-CA" sz="1600" b="1" dirty="0">
              <a:latin typeface="Arial" pitchFamily="34" charset="0"/>
              <a:cs typeface="Arial" pitchFamily="34" charset="0"/>
            </a:endParaRPr>
          </a:p>
        </p:txBody>
      </p:sp>
      <p:sp>
        <p:nvSpPr>
          <p:cNvPr id="10" name="Title 1"/>
          <p:cNvSpPr>
            <a:spLocks noGrp="1"/>
          </p:cNvSpPr>
          <p:nvPr>
            <p:ph type="title"/>
            <p:custDataLst>
              <p:tags r:id="rId3"/>
            </p:custDataLst>
          </p:nvPr>
        </p:nvSpPr>
        <p:spPr>
          <a:xfrm>
            <a:off x="432048" y="260648"/>
            <a:ext cx="8604448" cy="1368152"/>
          </a:xfrm>
        </p:spPr>
        <p:txBody>
          <a:bodyPr>
            <a:noAutofit/>
          </a:bodyPr>
          <a:lstStyle/>
          <a:p>
            <a:pPr>
              <a:lnSpc>
                <a:spcPts val="2800"/>
              </a:lnSpc>
            </a:pPr>
            <a:r>
              <a:rPr lang="fr-CA" sz="2600" dirty="0" smtClean="0"/>
              <a:t/>
            </a:r>
            <a:br>
              <a:rPr lang="fr-CA" sz="2600" dirty="0" smtClean="0"/>
            </a:br>
            <a:r>
              <a:rPr lang="fr-CA" sz="2600" dirty="0" smtClean="0"/>
              <a:t>Y a-t-il une personne au sein de votre conseil scolaire qui est responsable de donner suite aux résultats des inspections du ministère du Travail?</a:t>
            </a:r>
            <a:endParaRPr lang="fr-CA" sz="2600" dirty="0"/>
          </a:p>
        </p:txBody>
      </p:sp>
      <p:sp>
        <p:nvSpPr>
          <p:cNvPr id="16" name="TextBox 15"/>
          <p:cNvSpPr txBox="1"/>
          <p:nvPr>
            <p:custDataLst>
              <p:tags r:id="rId4"/>
            </p:custDataLst>
          </p:nvPr>
        </p:nvSpPr>
        <p:spPr>
          <a:xfrm>
            <a:off x="5868144" y="4073649"/>
            <a:ext cx="1008112" cy="553998"/>
          </a:xfrm>
          <a:prstGeom prst="rect">
            <a:avLst/>
          </a:prstGeom>
          <a:noFill/>
        </p:spPr>
        <p:txBody>
          <a:bodyPr wrap="square" rtlCol="0">
            <a:spAutoFit/>
          </a:bodyPr>
          <a:lstStyle/>
          <a:p>
            <a:r>
              <a:rPr lang="fr-CA" sz="3000" dirty="0" smtClean="0">
                <a:latin typeface="Arial" pitchFamily="34" charset="0"/>
                <a:cs typeface="Arial" pitchFamily="34" charset="0"/>
              </a:rPr>
              <a:t>Oui</a:t>
            </a:r>
            <a:endParaRPr lang="fr-CA" sz="3000" dirty="0">
              <a:latin typeface="Arial" pitchFamily="34" charset="0"/>
              <a:cs typeface="Arial" pitchFamily="34" charset="0"/>
            </a:endParaRPr>
          </a:p>
        </p:txBody>
      </p:sp>
      <p:sp>
        <p:nvSpPr>
          <p:cNvPr id="17" name="TextBox 16"/>
          <p:cNvSpPr txBox="1"/>
          <p:nvPr>
            <p:custDataLst>
              <p:tags r:id="rId5"/>
            </p:custDataLst>
          </p:nvPr>
        </p:nvSpPr>
        <p:spPr>
          <a:xfrm>
            <a:off x="4673848" y="3334985"/>
            <a:ext cx="936104" cy="553998"/>
          </a:xfrm>
          <a:prstGeom prst="rect">
            <a:avLst/>
          </a:prstGeom>
          <a:noFill/>
        </p:spPr>
        <p:txBody>
          <a:bodyPr wrap="square" rtlCol="0">
            <a:spAutoFit/>
          </a:bodyPr>
          <a:lstStyle/>
          <a:p>
            <a:r>
              <a:rPr lang="fr-CA" sz="3000" dirty="0" smtClean="0">
                <a:latin typeface="Arial" pitchFamily="34" charset="0"/>
                <a:cs typeface="Arial" pitchFamily="34" charset="0"/>
              </a:rPr>
              <a:t>Non</a:t>
            </a:r>
            <a:endParaRPr lang="fr-CA" sz="3000" dirty="0">
              <a:latin typeface="Arial" pitchFamily="34" charset="0"/>
              <a:cs typeface="Arial" pitchFamily="34" charset="0"/>
            </a:endParaRPr>
          </a:p>
        </p:txBody>
      </p:sp>
      <p:sp>
        <p:nvSpPr>
          <p:cNvPr id="13" name="Rectangle 12"/>
          <p:cNvSpPr/>
          <p:nvPr>
            <p:custDataLst>
              <p:tags r:id="rId6"/>
            </p:custDataLst>
          </p:nvPr>
        </p:nvSpPr>
        <p:spPr>
          <a:xfrm>
            <a:off x="466056" y="3611984"/>
            <a:ext cx="2377752" cy="1477328"/>
          </a:xfrm>
          <a:prstGeom prst="rect">
            <a:avLst/>
          </a:prstGeom>
        </p:spPr>
        <p:txBody>
          <a:bodyPr wrap="square">
            <a:spAutoFit/>
          </a:bodyPr>
          <a:lstStyle/>
          <a:p>
            <a:r>
              <a:rPr lang="fr-CA" sz="1400" cap="all" dirty="0">
                <a:latin typeface="Arial" pitchFamily="34" charset="0"/>
                <a:cs typeface="Arial" pitchFamily="34" charset="0"/>
              </a:rPr>
              <a:t>Résultats obtenus auprès de</a:t>
            </a:r>
          </a:p>
          <a:p>
            <a:pPr algn="ctr"/>
            <a:r>
              <a:rPr lang="fr-CA" sz="4400" dirty="0" smtClean="0">
                <a:solidFill>
                  <a:schemeClr val="accent1"/>
                </a:solidFill>
                <a:latin typeface="Arial" pitchFamily="34" charset="0"/>
                <a:cs typeface="Arial" pitchFamily="34" charset="0"/>
              </a:rPr>
              <a:t>53</a:t>
            </a:r>
            <a:r>
              <a:rPr lang="fr-CA" sz="3000" dirty="0" smtClean="0">
                <a:latin typeface="Arial" pitchFamily="34" charset="0"/>
                <a:cs typeface="Arial" pitchFamily="34" charset="0"/>
              </a:rPr>
              <a:t> </a:t>
            </a:r>
          </a:p>
          <a:p>
            <a:r>
              <a:rPr lang="fr-CA" b="1" dirty="0" smtClean="0">
                <a:solidFill>
                  <a:schemeClr val="tx1">
                    <a:lumMod val="65000"/>
                    <a:lumOff val="35000"/>
                  </a:schemeClr>
                </a:solidFill>
                <a:latin typeface="Arial" pitchFamily="34" charset="0"/>
                <a:cs typeface="Arial" pitchFamily="34" charset="0"/>
              </a:rPr>
              <a:t>conseils scolaires</a:t>
            </a:r>
            <a:endParaRPr lang="fr-CA" b="1" dirty="0">
              <a:solidFill>
                <a:schemeClr val="tx1">
                  <a:lumMod val="65000"/>
                  <a:lumOff val="35000"/>
                </a:schemeClr>
              </a:solidFill>
              <a:latin typeface="Arial" pitchFamily="34" charset="0"/>
              <a:cs typeface="Arial" pitchFamily="34" charset="0"/>
            </a:endParaRPr>
          </a:p>
        </p:txBody>
      </p:sp>
      <p:sp>
        <p:nvSpPr>
          <p:cNvPr id="18" name="Footer Placeholder 21"/>
          <p:cNvSpPr>
            <a:spLocks noGrp="1"/>
          </p:cNvSpPr>
          <p:nvPr>
            <p:ph type="ftr" sz="quarter" idx="3"/>
            <p:custDataLst>
              <p:tags r:id="rId7"/>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19" name="Oval 18"/>
          <p:cNvSpPr/>
          <p:nvPr>
            <p:custDataLst>
              <p:tags r:id="rId8"/>
            </p:custDataLst>
          </p:nvPr>
        </p:nvSpPr>
        <p:spPr>
          <a:xfrm>
            <a:off x="251520" y="9807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270121656"/>
      </p:ext>
    </p:extLst>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custDataLst>
              <p:tags r:id="rId1"/>
            </p:custDataLst>
            <p:extLst>
              <p:ext uri="{D42A27DB-BD31-4B8C-83A1-F6EECF244321}">
                <p14:modId xmlns="" xmlns:p14="http://schemas.microsoft.com/office/powerpoint/2010/main" val="2276017829"/>
              </p:ext>
            </p:extLst>
          </p:nvPr>
        </p:nvGraphicFramePr>
        <p:xfrm>
          <a:off x="2602330" y="2204765"/>
          <a:ext cx="6192688" cy="4072909"/>
        </p:xfrm>
        <a:graphic>
          <a:graphicData uri="http://schemas.openxmlformats.org/drawingml/2006/chart">
            <c:chart xmlns:c="http://schemas.openxmlformats.org/drawingml/2006/chart" xmlns:r="http://schemas.openxmlformats.org/officeDocument/2006/relationships" r:id="rId11"/>
          </a:graphicData>
        </a:graphic>
      </p:graphicFrame>
      <p:sp>
        <p:nvSpPr>
          <p:cNvPr id="8" name="Rectangle 7"/>
          <p:cNvSpPr/>
          <p:nvPr>
            <p:custDataLst>
              <p:tags r:id="rId2"/>
            </p:custDataLst>
          </p:nvPr>
        </p:nvSpPr>
        <p:spPr>
          <a:xfrm>
            <a:off x="395536" y="1700808"/>
            <a:ext cx="8352928" cy="1077218"/>
          </a:xfrm>
          <a:prstGeom prst="rect">
            <a:avLst/>
          </a:prstGeom>
        </p:spPr>
        <p:txBody>
          <a:bodyPr wrap="square">
            <a:spAutoFit/>
          </a:bodyPr>
          <a:lstStyle/>
          <a:p>
            <a:r>
              <a:rPr lang="fr-CA" sz="1600" b="1" dirty="0" smtClean="0">
                <a:latin typeface="Arial" pitchFamily="34" charset="0"/>
                <a:cs typeface="Arial" pitchFamily="34" charset="0"/>
              </a:rPr>
              <a:t>Les programmes d’éducation technologique avec des qualifications et une expérience en éducation technologique (p. ex., enseignante ou  enseignant ressource / conseillère ou conseiller pédagogique / coordonnatrice ou coordonnateur)</a:t>
            </a:r>
            <a:endParaRPr lang="fr-CA" sz="1600" b="1" dirty="0">
              <a:latin typeface="Arial" pitchFamily="34" charset="0"/>
              <a:cs typeface="Arial" pitchFamily="34" charset="0"/>
            </a:endParaRPr>
          </a:p>
        </p:txBody>
      </p:sp>
      <p:sp>
        <p:nvSpPr>
          <p:cNvPr id="10" name="Title 1"/>
          <p:cNvSpPr>
            <a:spLocks noGrp="1"/>
          </p:cNvSpPr>
          <p:nvPr>
            <p:ph type="title"/>
            <p:custDataLst>
              <p:tags r:id="rId3"/>
            </p:custDataLst>
          </p:nvPr>
        </p:nvSpPr>
        <p:spPr>
          <a:xfrm>
            <a:off x="436615" y="476672"/>
            <a:ext cx="8671889" cy="1152128"/>
          </a:xfrm>
        </p:spPr>
        <p:txBody>
          <a:bodyPr>
            <a:noAutofit/>
          </a:bodyPr>
          <a:lstStyle/>
          <a:p>
            <a:pPr>
              <a:lnSpc>
                <a:spcPts val="2800"/>
              </a:lnSpc>
            </a:pPr>
            <a:r>
              <a:rPr lang="fr-CA" sz="2600" dirty="0" smtClean="0">
                <a:latin typeface="Arial" pitchFamily="34" charset="0"/>
                <a:cs typeface="Arial" pitchFamily="34" charset="0"/>
              </a:rPr>
              <a:t/>
            </a:r>
            <a:br>
              <a:rPr lang="fr-CA" sz="2600" dirty="0" smtClean="0">
                <a:latin typeface="Arial" pitchFamily="34" charset="0"/>
                <a:cs typeface="Arial" pitchFamily="34" charset="0"/>
              </a:rPr>
            </a:br>
            <a:r>
              <a:rPr lang="fr-CA" sz="2600" dirty="0" smtClean="0">
                <a:latin typeface="Arial" pitchFamily="34" charset="0"/>
                <a:cs typeface="Arial" pitchFamily="34" charset="0"/>
              </a:rPr>
              <a:t>Y a-t-il une personne au sein de votre conseil scolaire qui est responsable de donner suite aux résultats des inspections du ministère du </a:t>
            </a:r>
            <a:r>
              <a:rPr lang="fr-CA" sz="2600" dirty="0" smtClean="0"/>
              <a:t>T</a:t>
            </a:r>
            <a:r>
              <a:rPr lang="fr-CA" sz="2600" dirty="0" smtClean="0">
                <a:latin typeface="Arial" pitchFamily="34" charset="0"/>
                <a:cs typeface="Arial" pitchFamily="34" charset="0"/>
              </a:rPr>
              <a:t>ravail?</a:t>
            </a:r>
            <a:endParaRPr lang="fr-CA" sz="2600" dirty="0">
              <a:latin typeface="Arial" pitchFamily="34" charset="0"/>
              <a:cs typeface="Arial" pitchFamily="34" charset="0"/>
            </a:endParaRPr>
          </a:p>
        </p:txBody>
      </p:sp>
      <p:sp>
        <p:nvSpPr>
          <p:cNvPr id="19" name="TextBox 18"/>
          <p:cNvSpPr txBox="1"/>
          <p:nvPr>
            <p:custDataLst>
              <p:tags r:id="rId4"/>
            </p:custDataLst>
          </p:nvPr>
        </p:nvSpPr>
        <p:spPr>
          <a:xfrm>
            <a:off x="5724128" y="4365104"/>
            <a:ext cx="936104" cy="553998"/>
          </a:xfrm>
          <a:prstGeom prst="rect">
            <a:avLst/>
          </a:prstGeom>
          <a:noFill/>
        </p:spPr>
        <p:txBody>
          <a:bodyPr wrap="square" rtlCol="0">
            <a:spAutoFit/>
          </a:bodyPr>
          <a:lstStyle/>
          <a:p>
            <a:r>
              <a:rPr lang="fr-CA" sz="3000" dirty="0" smtClean="0">
                <a:latin typeface="Arial" pitchFamily="34" charset="0"/>
                <a:cs typeface="Arial" pitchFamily="34" charset="0"/>
              </a:rPr>
              <a:t>Oui</a:t>
            </a:r>
            <a:endParaRPr lang="fr-CA" sz="3000" dirty="0">
              <a:latin typeface="Arial" pitchFamily="34" charset="0"/>
              <a:cs typeface="Arial" pitchFamily="34" charset="0"/>
            </a:endParaRPr>
          </a:p>
        </p:txBody>
      </p:sp>
      <p:sp>
        <p:nvSpPr>
          <p:cNvPr id="20" name="TextBox 19"/>
          <p:cNvSpPr txBox="1"/>
          <p:nvPr>
            <p:custDataLst>
              <p:tags r:id="rId5"/>
            </p:custDataLst>
          </p:nvPr>
        </p:nvSpPr>
        <p:spPr>
          <a:xfrm>
            <a:off x="4580880" y="3068960"/>
            <a:ext cx="1008112" cy="553998"/>
          </a:xfrm>
          <a:prstGeom prst="rect">
            <a:avLst/>
          </a:prstGeom>
          <a:noFill/>
        </p:spPr>
        <p:txBody>
          <a:bodyPr wrap="square" rtlCol="0">
            <a:spAutoFit/>
          </a:bodyPr>
          <a:lstStyle/>
          <a:p>
            <a:r>
              <a:rPr lang="fr-CA" sz="3000" dirty="0" smtClean="0">
                <a:latin typeface="Arial" pitchFamily="34" charset="0"/>
                <a:cs typeface="Arial" pitchFamily="34" charset="0"/>
              </a:rPr>
              <a:t>Non</a:t>
            </a:r>
            <a:endParaRPr lang="fr-CA" sz="3000" dirty="0">
              <a:latin typeface="Arial" pitchFamily="34" charset="0"/>
              <a:cs typeface="Arial" pitchFamily="34" charset="0"/>
            </a:endParaRPr>
          </a:p>
        </p:txBody>
      </p:sp>
      <p:sp>
        <p:nvSpPr>
          <p:cNvPr id="14" name="Rectangle 13"/>
          <p:cNvSpPr/>
          <p:nvPr>
            <p:custDataLst>
              <p:tags r:id="rId6"/>
            </p:custDataLst>
          </p:nvPr>
        </p:nvSpPr>
        <p:spPr>
          <a:xfrm>
            <a:off x="419448" y="3614295"/>
            <a:ext cx="2736304" cy="1477328"/>
          </a:xfrm>
          <a:prstGeom prst="rect">
            <a:avLst/>
          </a:prstGeom>
        </p:spPr>
        <p:txBody>
          <a:bodyPr wrap="square">
            <a:spAutoFit/>
          </a:bodyPr>
          <a:lstStyle/>
          <a:p>
            <a:r>
              <a:rPr lang="fr-CA" sz="1400" cap="all" dirty="0">
                <a:latin typeface="Arial" pitchFamily="34" charset="0"/>
                <a:cs typeface="Arial" pitchFamily="34" charset="0"/>
              </a:rPr>
              <a:t>Résultats obtenus auprès de</a:t>
            </a:r>
          </a:p>
          <a:p>
            <a:pPr algn="ctr"/>
            <a:r>
              <a:rPr lang="fr-CA" sz="4400" dirty="0" smtClean="0">
                <a:solidFill>
                  <a:schemeClr val="accent1"/>
                </a:solidFill>
                <a:latin typeface="Arial" pitchFamily="34" charset="0"/>
                <a:cs typeface="Arial" pitchFamily="34" charset="0"/>
              </a:rPr>
              <a:t>53</a:t>
            </a:r>
            <a:r>
              <a:rPr lang="fr-CA" sz="3000" dirty="0" smtClean="0">
                <a:latin typeface="Arial" pitchFamily="34" charset="0"/>
                <a:cs typeface="Arial" pitchFamily="34" charset="0"/>
              </a:rPr>
              <a:t> </a:t>
            </a:r>
          </a:p>
          <a:p>
            <a:r>
              <a:rPr lang="fr-CA" b="1" dirty="0" smtClean="0">
                <a:solidFill>
                  <a:schemeClr val="tx1">
                    <a:lumMod val="65000"/>
                    <a:lumOff val="35000"/>
                  </a:schemeClr>
                </a:solidFill>
                <a:latin typeface="Arial" pitchFamily="34" charset="0"/>
                <a:cs typeface="Arial" pitchFamily="34" charset="0"/>
              </a:rPr>
              <a:t>conseils scolaires</a:t>
            </a:r>
            <a:endParaRPr lang="fr-CA" b="1" dirty="0">
              <a:solidFill>
                <a:schemeClr val="tx1">
                  <a:lumMod val="65000"/>
                  <a:lumOff val="35000"/>
                </a:schemeClr>
              </a:solidFill>
              <a:latin typeface="Arial" pitchFamily="34" charset="0"/>
              <a:cs typeface="Arial" pitchFamily="34" charset="0"/>
            </a:endParaRPr>
          </a:p>
        </p:txBody>
      </p:sp>
      <p:sp>
        <p:nvSpPr>
          <p:cNvPr id="15" name="Footer Placeholder 21"/>
          <p:cNvSpPr>
            <a:spLocks noGrp="1"/>
          </p:cNvSpPr>
          <p:nvPr>
            <p:ph type="ftr" sz="quarter" idx="3"/>
            <p:custDataLst>
              <p:tags r:id="rId7"/>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21" name="Oval 20"/>
          <p:cNvSpPr/>
          <p:nvPr>
            <p:custDataLst>
              <p:tags r:id="rId8"/>
            </p:custDataLst>
          </p:nvPr>
        </p:nvSpPr>
        <p:spPr>
          <a:xfrm>
            <a:off x="251520" y="9807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50800304"/>
      </p:ext>
    </p:extLst>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custDataLst>
              <p:tags r:id="rId1"/>
            </p:custDataLst>
            <p:extLst>
              <p:ext uri="{D42A27DB-BD31-4B8C-83A1-F6EECF244321}">
                <p14:modId xmlns="" xmlns:p14="http://schemas.microsoft.com/office/powerpoint/2010/main" val="576270082"/>
              </p:ext>
            </p:extLst>
          </p:nvPr>
        </p:nvGraphicFramePr>
        <p:xfrm>
          <a:off x="2555776" y="1196753"/>
          <a:ext cx="6120680" cy="5040560"/>
        </p:xfrm>
        <a:graphic>
          <a:graphicData uri="http://schemas.openxmlformats.org/drawingml/2006/chart">
            <c:chart xmlns:c="http://schemas.openxmlformats.org/drawingml/2006/chart" xmlns:r="http://schemas.openxmlformats.org/officeDocument/2006/relationships" r:id="rId9"/>
          </a:graphicData>
        </a:graphic>
      </p:graphicFrame>
      <p:sp>
        <p:nvSpPr>
          <p:cNvPr id="2" name="Title 1"/>
          <p:cNvSpPr>
            <a:spLocks noGrp="1"/>
          </p:cNvSpPr>
          <p:nvPr>
            <p:ph type="title"/>
            <p:custDataLst>
              <p:tags r:id="rId2"/>
            </p:custDataLst>
          </p:nvPr>
        </p:nvSpPr>
        <p:spPr>
          <a:xfrm>
            <a:off x="503548" y="307244"/>
            <a:ext cx="8280920" cy="1465572"/>
          </a:xfrm>
        </p:spPr>
        <p:txBody>
          <a:bodyPr>
            <a:noAutofit/>
          </a:bodyPr>
          <a:lstStyle/>
          <a:p>
            <a:pPr>
              <a:lnSpc>
                <a:spcPts val="2800"/>
              </a:lnSpc>
            </a:pPr>
            <a:r>
              <a:rPr lang="fr-CA" sz="2600" dirty="0" smtClean="0"/>
              <a:t>Acceptez-vous de partager les résultats des inspections du ministère du Travail concernant votre conseil avec l’équipe de santé et sécurité de CODE?</a:t>
            </a:r>
            <a:endParaRPr lang="fr-CA" sz="2600" dirty="0"/>
          </a:p>
        </p:txBody>
      </p:sp>
      <p:sp>
        <p:nvSpPr>
          <p:cNvPr id="10" name="TextBox 9"/>
          <p:cNvSpPr txBox="1"/>
          <p:nvPr>
            <p:custDataLst>
              <p:tags r:id="rId3"/>
            </p:custDataLst>
          </p:nvPr>
        </p:nvSpPr>
        <p:spPr>
          <a:xfrm>
            <a:off x="4614540" y="2226930"/>
            <a:ext cx="1008112" cy="553998"/>
          </a:xfrm>
          <a:prstGeom prst="rect">
            <a:avLst/>
          </a:prstGeom>
          <a:noFill/>
        </p:spPr>
        <p:txBody>
          <a:bodyPr wrap="square" rtlCol="0">
            <a:spAutoFit/>
          </a:bodyPr>
          <a:lstStyle/>
          <a:p>
            <a:r>
              <a:rPr lang="fr-CA" sz="3000" dirty="0" smtClean="0">
                <a:latin typeface="Arial" pitchFamily="34" charset="0"/>
                <a:cs typeface="Arial" pitchFamily="34" charset="0"/>
              </a:rPr>
              <a:t>Non</a:t>
            </a:r>
            <a:endParaRPr lang="fr-CA" sz="3000" dirty="0">
              <a:latin typeface="Arial" pitchFamily="34" charset="0"/>
              <a:cs typeface="Arial" pitchFamily="34" charset="0"/>
            </a:endParaRPr>
          </a:p>
        </p:txBody>
      </p:sp>
      <p:sp>
        <p:nvSpPr>
          <p:cNvPr id="14" name="TextBox 13"/>
          <p:cNvSpPr txBox="1"/>
          <p:nvPr>
            <p:custDataLst>
              <p:tags r:id="rId4"/>
            </p:custDataLst>
          </p:nvPr>
        </p:nvSpPr>
        <p:spPr>
          <a:xfrm>
            <a:off x="5652120" y="4209057"/>
            <a:ext cx="936104" cy="553998"/>
          </a:xfrm>
          <a:prstGeom prst="rect">
            <a:avLst/>
          </a:prstGeom>
          <a:noFill/>
        </p:spPr>
        <p:txBody>
          <a:bodyPr wrap="square" rtlCol="0">
            <a:spAutoFit/>
          </a:bodyPr>
          <a:lstStyle/>
          <a:p>
            <a:r>
              <a:rPr lang="fr-CA" sz="3000" dirty="0" smtClean="0">
                <a:latin typeface="Arial" pitchFamily="34" charset="0"/>
                <a:cs typeface="Arial" pitchFamily="34" charset="0"/>
              </a:rPr>
              <a:t>Oui</a:t>
            </a:r>
            <a:endParaRPr lang="fr-CA" sz="3000" dirty="0">
              <a:latin typeface="Arial" pitchFamily="34" charset="0"/>
              <a:cs typeface="Arial" pitchFamily="34" charset="0"/>
            </a:endParaRPr>
          </a:p>
        </p:txBody>
      </p:sp>
      <p:sp>
        <p:nvSpPr>
          <p:cNvPr id="16" name="Rectangle 15"/>
          <p:cNvSpPr/>
          <p:nvPr>
            <p:custDataLst>
              <p:tags r:id="rId5"/>
            </p:custDataLst>
          </p:nvPr>
        </p:nvSpPr>
        <p:spPr>
          <a:xfrm>
            <a:off x="398240" y="3245226"/>
            <a:ext cx="2445568" cy="1477328"/>
          </a:xfrm>
          <a:prstGeom prst="rect">
            <a:avLst/>
          </a:prstGeom>
        </p:spPr>
        <p:txBody>
          <a:bodyPr wrap="square">
            <a:spAutoFit/>
          </a:bodyPr>
          <a:lstStyle/>
          <a:p>
            <a:r>
              <a:rPr lang="fr-CA" sz="1400" cap="all" dirty="0">
                <a:latin typeface="Arial" pitchFamily="34" charset="0"/>
                <a:cs typeface="Arial" pitchFamily="34" charset="0"/>
              </a:rPr>
              <a:t>Résultats obtenus auprès de</a:t>
            </a:r>
          </a:p>
          <a:p>
            <a:pPr algn="ctr"/>
            <a:r>
              <a:rPr lang="fr-CA" sz="4400" dirty="0" smtClean="0">
                <a:solidFill>
                  <a:schemeClr val="accent1"/>
                </a:solidFill>
                <a:latin typeface="Arial" pitchFamily="34" charset="0"/>
                <a:cs typeface="Arial" pitchFamily="34" charset="0"/>
              </a:rPr>
              <a:t>55</a:t>
            </a:r>
            <a:r>
              <a:rPr lang="fr-CA" sz="3000" dirty="0" smtClean="0">
                <a:latin typeface="Arial" pitchFamily="34" charset="0"/>
                <a:cs typeface="Arial" pitchFamily="34" charset="0"/>
              </a:rPr>
              <a:t> </a:t>
            </a:r>
          </a:p>
          <a:p>
            <a:r>
              <a:rPr lang="fr-CA" b="1" dirty="0" smtClean="0">
                <a:solidFill>
                  <a:schemeClr val="tx1">
                    <a:lumMod val="65000"/>
                    <a:lumOff val="35000"/>
                  </a:schemeClr>
                </a:solidFill>
                <a:latin typeface="Arial" pitchFamily="34" charset="0"/>
                <a:cs typeface="Arial" pitchFamily="34" charset="0"/>
              </a:rPr>
              <a:t>conseils scolaires</a:t>
            </a:r>
            <a:endParaRPr lang="fr-CA" b="1" dirty="0">
              <a:solidFill>
                <a:schemeClr val="tx1">
                  <a:lumMod val="65000"/>
                  <a:lumOff val="35000"/>
                </a:schemeClr>
              </a:solidFill>
              <a:latin typeface="Arial" pitchFamily="34" charset="0"/>
              <a:cs typeface="Arial" pitchFamily="34" charset="0"/>
            </a:endParaRPr>
          </a:p>
        </p:txBody>
      </p:sp>
      <p:sp>
        <p:nvSpPr>
          <p:cNvPr id="18" name="Footer Placeholder 21"/>
          <p:cNvSpPr>
            <a:spLocks noGrp="1"/>
          </p:cNvSpPr>
          <p:nvPr>
            <p:ph type="ftr" sz="quarter" idx="3"/>
            <p:custDataLst>
              <p:tags r:id="rId6"/>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20" name="Oval 19"/>
          <p:cNvSpPr/>
          <p:nvPr>
            <p:custDataLst>
              <p:tags r:id="rId7"/>
            </p:custDataLst>
          </p:nvPr>
        </p:nvSpPr>
        <p:spPr>
          <a:xfrm>
            <a:off x="251520" y="9807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4084262110"/>
      </p:ext>
    </p:extLst>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95536" y="1772816"/>
            <a:ext cx="8352928" cy="4389120"/>
          </a:xfrm>
        </p:spPr>
        <p:txBody>
          <a:bodyPr>
            <a:normAutofit fontScale="85000" lnSpcReduction="10000"/>
          </a:bodyPr>
          <a:lstStyle/>
          <a:p>
            <a:pPr>
              <a:lnSpc>
                <a:spcPts val="2600"/>
              </a:lnSpc>
              <a:spcAft>
                <a:spcPts val="600"/>
              </a:spcAft>
              <a:buClr>
                <a:schemeClr val="accent5"/>
              </a:buClr>
            </a:pPr>
            <a:r>
              <a:rPr lang="fr-CA" sz="2400" b="1" dirty="0" smtClean="0">
                <a:latin typeface="Arial" pitchFamily="34" charset="0"/>
                <a:cs typeface="Arial" pitchFamily="34" charset="0"/>
              </a:rPr>
              <a:t>Compréhension commune par toutes les parties concernées</a:t>
            </a:r>
          </a:p>
          <a:p>
            <a:pPr>
              <a:lnSpc>
                <a:spcPts val="2600"/>
              </a:lnSpc>
              <a:spcAft>
                <a:spcPts val="600"/>
              </a:spcAft>
            </a:pPr>
            <a:r>
              <a:rPr lang="fr-CA" sz="2400" b="1" dirty="0" smtClean="0">
                <a:latin typeface="Arial" pitchFamily="34" charset="0"/>
                <a:cs typeface="Arial" pitchFamily="34" charset="0"/>
              </a:rPr>
              <a:t>Résultats des inspections du ministère du </a:t>
            </a:r>
            <a:r>
              <a:rPr lang="fr-CA" sz="2400" b="1" dirty="0" smtClean="0"/>
              <a:t>T</a:t>
            </a:r>
            <a:r>
              <a:rPr lang="fr-CA" sz="2400" b="1" dirty="0" smtClean="0">
                <a:latin typeface="Arial" pitchFamily="34" charset="0"/>
                <a:cs typeface="Arial" pitchFamily="34" charset="0"/>
              </a:rPr>
              <a:t>ravail</a:t>
            </a:r>
          </a:p>
          <a:p>
            <a:pPr>
              <a:lnSpc>
                <a:spcPts val="2600"/>
              </a:lnSpc>
              <a:spcAft>
                <a:spcPts val="600"/>
              </a:spcAft>
              <a:buClr>
                <a:schemeClr val="accent1"/>
              </a:buClr>
            </a:pPr>
            <a:r>
              <a:rPr lang="fr-CA" sz="2400" b="1" dirty="0" smtClean="0">
                <a:latin typeface="Arial" pitchFamily="34" charset="0"/>
                <a:cs typeface="Arial" pitchFamily="34" charset="0"/>
              </a:rPr>
              <a:t>Mesures prises par le ministère de l’Éducation pour régler les questions soulevées :</a:t>
            </a:r>
          </a:p>
          <a:p>
            <a:pPr lvl="1">
              <a:lnSpc>
                <a:spcPts val="2600"/>
              </a:lnSpc>
              <a:spcAft>
                <a:spcPts val="600"/>
              </a:spcAft>
            </a:pPr>
            <a:r>
              <a:rPr lang="fr-CA" sz="2200" dirty="0"/>
              <a:t>p</a:t>
            </a:r>
            <a:r>
              <a:rPr lang="fr-CA" sz="2200" dirty="0" smtClean="0">
                <a:latin typeface="Arial" pitchFamily="34" charset="0"/>
                <a:cs typeface="Arial" pitchFamily="34" charset="0"/>
              </a:rPr>
              <a:t>oint de mire du financement</a:t>
            </a:r>
          </a:p>
          <a:p>
            <a:pPr lvl="1">
              <a:lnSpc>
                <a:spcPts val="2600"/>
              </a:lnSpc>
              <a:spcAft>
                <a:spcPts val="600"/>
              </a:spcAft>
            </a:pPr>
            <a:r>
              <a:rPr lang="fr-CA" sz="2200" dirty="0"/>
              <a:t>m</a:t>
            </a:r>
            <a:r>
              <a:rPr lang="fr-CA" sz="2200" dirty="0" smtClean="0"/>
              <a:t>ode d’a</a:t>
            </a:r>
            <a:r>
              <a:rPr lang="fr-CA" sz="2200" dirty="0" smtClean="0">
                <a:latin typeface="Arial" pitchFamily="34" charset="0"/>
                <a:cs typeface="Arial" pitchFamily="34" charset="0"/>
              </a:rPr>
              <a:t>llocation de fonds aux conseils scolaires</a:t>
            </a:r>
          </a:p>
          <a:p>
            <a:pPr lvl="1">
              <a:lnSpc>
                <a:spcPts val="2600"/>
              </a:lnSpc>
              <a:spcAft>
                <a:spcPts val="600"/>
              </a:spcAft>
            </a:pPr>
            <a:r>
              <a:rPr lang="fr-CA" sz="2200" dirty="0"/>
              <a:t>e</a:t>
            </a:r>
            <a:r>
              <a:rPr lang="fr-CA" sz="2200" dirty="0" smtClean="0">
                <a:latin typeface="Arial" pitchFamily="34" charset="0"/>
                <a:cs typeface="Arial" pitchFamily="34" charset="0"/>
              </a:rPr>
              <a:t>xigence de faire rapport</a:t>
            </a:r>
          </a:p>
          <a:p>
            <a:pPr lvl="1">
              <a:lnSpc>
                <a:spcPts val="2600"/>
              </a:lnSpc>
              <a:spcAft>
                <a:spcPts val="600"/>
              </a:spcAft>
            </a:pPr>
            <a:r>
              <a:rPr lang="fr-CA" sz="2200" dirty="0"/>
              <a:t>p</a:t>
            </a:r>
            <a:r>
              <a:rPr lang="fr-CA" sz="2200" dirty="0" smtClean="0">
                <a:latin typeface="Arial" pitchFamily="34" charset="0"/>
                <a:cs typeface="Arial" pitchFamily="34" charset="0"/>
              </a:rPr>
              <a:t>artenariat avec CODE</a:t>
            </a:r>
          </a:p>
          <a:p>
            <a:pPr lvl="1">
              <a:lnSpc>
                <a:spcPts val="2600"/>
              </a:lnSpc>
              <a:spcAft>
                <a:spcPts val="600"/>
              </a:spcAft>
            </a:pPr>
            <a:r>
              <a:rPr lang="fr-CA" sz="2200" dirty="0"/>
              <a:t>q</a:t>
            </a:r>
            <a:r>
              <a:rPr lang="fr-CA" sz="2200" dirty="0" smtClean="0">
                <a:latin typeface="Arial" pitchFamily="34" charset="0"/>
                <a:cs typeface="Arial" pitchFamily="34" charset="0"/>
              </a:rPr>
              <a:t>uestions et réponses</a:t>
            </a:r>
          </a:p>
          <a:p>
            <a:pPr>
              <a:lnSpc>
                <a:spcPts val="2800"/>
              </a:lnSpc>
              <a:spcAft>
                <a:spcPts val="600"/>
              </a:spcAft>
            </a:pPr>
            <a:endParaRPr lang="fr-CA" sz="2000" b="1" dirty="0">
              <a:latin typeface="Arial" pitchFamily="34" charset="0"/>
              <a:cs typeface="Arial" pitchFamily="34" charset="0"/>
            </a:endParaRPr>
          </a:p>
        </p:txBody>
      </p:sp>
      <p:sp>
        <p:nvSpPr>
          <p:cNvPr id="9" name="Footer Placeholder 21"/>
          <p:cNvSpPr>
            <a:spLocks noGrp="1"/>
          </p:cNvSpPr>
          <p:nvPr>
            <p:ph type="ftr" sz="quarter" idx="3"/>
            <p:custDataLst>
              <p:tags r:id="rId2"/>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12" name="Title 1"/>
          <p:cNvSpPr>
            <a:spLocks noGrp="1"/>
          </p:cNvSpPr>
          <p:nvPr>
            <p:ph type="title"/>
            <p:custDataLst>
              <p:tags r:id="rId3"/>
            </p:custDataLst>
          </p:nvPr>
        </p:nvSpPr>
        <p:spPr>
          <a:xfrm>
            <a:off x="518864" y="764704"/>
            <a:ext cx="8229600" cy="576064"/>
          </a:xfrm>
          <a:noFill/>
        </p:spPr>
        <p:txBody>
          <a:bodyPr>
            <a:noAutofit/>
          </a:bodyPr>
          <a:lstStyle/>
          <a:p>
            <a:r>
              <a:rPr lang="fr-CA" sz="3000" b="1" dirty="0" smtClean="0">
                <a:latin typeface="Arial" pitchFamily="34" charset="0"/>
                <a:cs typeface="Arial" pitchFamily="34" charset="0"/>
              </a:rPr>
              <a:t>Objectifs de la formation</a:t>
            </a:r>
            <a:endParaRPr lang="fr-CA" sz="3000" dirty="0">
              <a:latin typeface="Arial" pitchFamily="34" charset="0"/>
              <a:cs typeface="Arial" pitchFamily="34" charset="0"/>
            </a:endParaRPr>
          </a:p>
        </p:txBody>
      </p:sp>
      <p:sp>
        <p:nvSpPr>
          <p:cNvPr id="13" name="Oval 12"/>
          <p:cNvSpPr/>
          <p:nvPr>
            <p:custDataLst>
              <p:tags r:id="rId4"/>
            </p:custDataLst>
          </p:nvPr>
        </p:nvSpPr>
        <p:spPr>
          <a:xfrm>
            <a:off x="251520" y="980728"/>
            <a:ext cx="144016" cy="1440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custDataLst>
              <p:tags r:id="rId1"/>
            </p:custDataLst>
            <p:extLst>
              <p:ext uri="{D42A27DB-BD31-4B8C-83A1-F6EECF244321}">
                <p14:modId xmlns="" xmlns:p14="http://schemas.microsoft.com/office/powerpoint/2010/main" val="4068948423"/>
              </p:ext>
            </p:extLst>
          </p:nvPr>
        </p:nvGraphicFramePr>
        <p:xfrm>
          <a:off x="2771800" y="1628800"/>
          <a:ext cx="5694337" cy="4536504"/>
        </p:xfrm>
        <a:graphic>
          <a:graphicData uri="http://schemas.openxmlformats.org/drawingml/2006/chart">
            <c:chart xmlns:c="http://schemas.openxmlformats.org/drawingml/2006/chart" xmlns:r="http://schemas.openxmlformats.org/officeDocument/2006/relationships" r:id="rId10"/>
          </a:graphicData>
        </a:graphic>
      </p:graphicFrame>
      <p:sp>
        <p:nvSpPr>
          <p:cNvPr id="2" name="Title 1"/>
          <p:cNvSpPr>
            <a:spLocks noGrp="1"/>
          </p:cNvSpPr>
          <p:nvPr>
            <p:ph type="title"/>
            <p:custDataLst>
              <p:tags r:id="rId2"/>
            </p:custDataLst>
          </p:nvPr>
        </p:nvSpPr>
        <p:spPr>
          <a:xfrm>
            <a:off x="539552" y="332656"/>
            <a:ext cx="8301608" cy="1440160"/>
          </a:xfrm>
        </p:spPr>
        <p:txBody>
          <a:bodyPr>
            <a:noAutofit/>
          </a:bodyPr>
          <a:lstStyle/>
          <a:p>
            <a:pPr>
              <a:lnSpc>
                <a:spcPts val="2800"/>
              </a:lnSpc>
            </a:pPr>
            <a:r>
              <a:rPr lang="fr-CA" sz="2600" dirty="0" smtClean="0"/>
              <a:t>Acceptez-vous de partager les résultats de la section 5.4 – Santé et sécurité du rapport d’examen opérationnel de votre conseil scolaire avec l’équipe de santé et sécurité de CODE?</a:t>
            </a:r>
            <a:endParaRPr lang="fr-CA" sz="2600" dirty="0"/>
          </a:p>
        </p:txBody>
      </p:sp>
      <p:sp>
        <p:nvSpPr>
          <p:cNvPr id="13" name="TextBox 12"/>
          <p:cNvSpPr txBox="1"/>
          <p:nvPr>
            <p:custDataLst>
              <p:tags r:id="rId3"/>
            </p:custDataLst>
          </p:nvPr>
        </p:nvSpPr>
        <p:spPr>
          <a:xfrm>
            <a:off x="5580112" y="4149080"/>
            <a:ext cx="885197" cy="553998"/>
          </a:xfrm>
          <a:prstGeom prst="rect">
            <a:avLst/>
          </a:prstGeom>
          <a:noFill/>
        </p:spPr>
        <p:txBody>
          <a:bodyPr wrap="square" rtlCol="0">
            <a:spAutoFit/>
          </a:bodyPr>
          <a:lstStyle/>
          <a:p>
            <a:r>
              <a:rPr lang="fr-CA" sz="3000" dirty="0" smtClean="0">
                <a:latin typeface="Arial" pitchFamily="34" charset="0"/>
                <a:cs typeface="Arial" pitchFamily="34" charset="0"/>
              </a:rPr>
              <a:t>Oui</a:t>
            </a:r>
            <a:endParaRPr lang="fr-CA" sz="3000" dirty="0">
              <a:latin typeface="Arial" pitchFamily="34" charset="0"/>
              <a:cs typeface="Arial" pitchFamily="34" charset="0"/>
            </a:endParaRPr>
          </a:p>
        </p:txBody>
      </p:sp>
      <p:sp>
        <p:nvSpPr>
          <p:cNvPr id="14" name="TextBox 13"/>
          <p:cNvSpPr txBox="1"/>
          <p:nvPr>
            <p:custDataLst>
              <p:tags r:id="rId4"/>
            </p:custDataLst>
          </p:nvPr>
        </p:nvSpPr>
        <p:spPr>
          <a:xfrm>
            <a:off x="4523101" y="2348880"/>
            <a:ext cx="938448" cy="553998"/>
          </a:xfrm>
          <a:prstGeom prst="rect">
            <a:avLst/>
          </a:prstGeom>
          <a:noFill/>
        </p:spPr>
        <p:txBody>
          <a:bodyPr wrap="square" rtlCol="0">
            <a:spAutoFit/>
          </a:bodyPr>
          <a:lstStyle/>
          <a:p>
            <a:r>
              <a:rPr lang="fr-CA" sz="3000" dirty="0" smtClean="0">
                <a:latin typeface="Arial" pitchFamily="34" charset="0"/>
                <a:cs typeface="Arial" pitchFamily="34" charset="0"/>
              </a:rPr>
              <a:t>Non</a:t>
            </a:r>
            <a:endParaRPr lang="fr-CA" sz="3000" dirty="0">
              <a:latin typeface="Arial" pitchFamily="34" charset="0"/>
              <a:cs typeface="Arial" pitchFamily="34" charset="0"/>
            </a:endParaRPr>
          </a:p>
        </p:txBody>
      </p:sp>
      <p:sp>
        <p:nvSpPr>
          <p:cNvPr id="21" name="Rectangle 20"/>
          <p:cNvSpPr/>
          <p:nvPr>
            <p:custDataLst>
              <p:tags r:id="rId5"/>
            </p:custDataLst>
          </p:nvPr>
        </p:nvSpPr>
        <p:spPr>
          <a:xfrm>
            <a:off x="406748" y="3061443"/>
            <a:ext cx="2736304" cy="1477328"/>
          </a:xfrm>
          <a:prstGeom prst="rect">
            <a:avLst/>
          </a:prstGeom>
        </p:spPr>
        <p:txBody>
          <a:bodyPr wrap="square">
            <a:spAutoFit/>
          </a:bodyPr>
          <a:lstStyle/>
          <a:p>
            <a:r>
              <a:rPr lang="fr-CA" sz="1400" cap="all" dirty="0">
                <a:latin typeface="Arial" pitchFamily="34" charset="0"/>
                <a:cs typeface="Arial" pitchFamily="34" charset="0"/>
              </a:rPr>
              <a:t>Résultats obtenus auprès de</a:t>
            </a:r>
          </a:p>
          <a:p>
            <a:pPr algn="ctr"/>
            <a:r>
              <a:rPr lang="fr-CA" sz="4400" dirty="0" smtClean="0">
                <a:solidFill>
                  <a:schemeClr val="accent1"/>
                </a:solidFill>
                <a:latin typeface="Arial" pitchFamily="34" charset="0"/>
                <a:cs typeface="Arial" pitchFamily="34" charset="0"/>
              </a:rPr>
              <a:t>50</a:t>
            </a:r>
            <a:r>
              <a:rPr lang="fr-CA" sz="3000" dirty="0" smtClean="0">
                <a:latin typeface="Arial" pitchFamily="34" charset="0"/>
                <a:cs typeface="Arial" pitchFamily="34" charset="0"/>
              </a:rPr>
              <a:t> </a:t>
            </a:r>
          </a:p>
          <a:p>
            <a:r>
              <a:rPr lang="fr-CA" b="1" dirty="0" smtClean="0">
                <a:solidFill>
                  <a:schemeClr val="tx1">
                    <a:lumMod val="65000"/>
                    <a:lumOff val="35000"/>
                  </a:schemeClr>
                </a:solidFill>
                <a:latin typeface="Arial" pitchFamily="34" charset="0"/>
                <a:cs typeface="Arial" pitchFamily="34" charset="0"/>
              </a:rPr>
              <a:t>conseils scolaires</a:t>
            </a:r>
            <a:endParaRPr lang="fr-CA" b="1" dirty="0">
              <a:solidFill>
                <a:schemeClr val="tx1">
                  <a:lumMod val="65000"/>
                  <a:lumOff val="35000"/>
                </a:schemeClr>
              </a:solidFill>
              <a:latin typeface="Arial" pitchFamily="34" charset="0"/>
              <a:cs typeface="Arial" pitchFamily="34" charset="0"/>
            </a:endParaRPr>
          </a:p>
        </p:txBody>
      </p:sp>
      <p:sp>
        <p:nvSpPr>
          <p:cNvPr id="22" name="Footer Placeholder 21"/>
          <p:cNvSpPr>
            <a:spLocks noGrp="1"/>
          </p:cNvSpPr>
          <p:nvPr>
            <p:ph type="ftr" sz="quarter" idx="3"/>
            <p:custDataLst>
              <p:tags r:id="rId6"/>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23" name="Oval 22"/>
          <p:cNvSpPr/>
          <p:nvPr>
            <p:custDataLst>
              <p:tags r:id="rId7"/>
            </p:custDataLst>
          </p:nvPr>
        </p:nvSpPr>
        <p:spPr>
          <a:xfrm>
            <a:off x="251520" y="9807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677207261"/>
      </p:ext>
    </p:extLst>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custDataLst>
              <p:tags r:id="rId1"/>
            </p:custDataLst>
            <p:extLst>
              <p:ext uri="{D42A27DB-BD31-4B8C-83A1-F6EECF244321}">
                <p14:modId xmlns="" xmlns:p14="http://schemas.microsoft.com/office/powerpoint/2010/main" val="586997479"/>
              </p:ext>
            </p:extLst>
          </p:nvPr>
        </p:nvGraphicFramePr>
        <p:xfrm>
          <a:off x="2483768" y="1844824"/>
          <a:ext cx="5963834" cy="4368681"/>
        </p:xfrm>
        <a:graphic>
          <a:graphicData uri="http://schemas.openxmlformats.org/drawingml/2006/chart">
            <c:chart xmlns:c="http://schemas.openxmlformats.org/drawingml/2006/chart" xmlns:r="http://schemas.openxmlformats.org/officeDocument/2006/relationships" r:id="rId9"/>
          </a:graphicData>
        </a:graphic>
      </p:graphicFrame>
      <p:sp>
        <p:nvSpPr>
          <p:cNvPr id="2" name="Title 1"/>
          <p:cNvSpPr>
            <a:spLocks noGrp="1"/>
          </p:cNvSpPr>
          <p:nvPr>
            <p:ph type="title"/>
            <p:custDataLst>
              <p:tags r:id="rId2"/>
            </p:custDataLst>
          </p:nvPr>
        </p:nvSpPr>
        <p:spPr>
          <a:xfrm>
            <a:off x="529208" y="188640"/>
            <a:ext cx="8229600" cy="1728192"/>
          </a:xfrm>
        </p:spPr>
        <p:txBody>
          <a:bodyPr>
            <a:noAutofit/>
          </a:bodyPr>
          <a:lstStyle/>
          <a:p>
            <a:pPr>
              <a:lnSpc>
                <a:spcPts val="2800"/>
              </a:lnSpc>
            </a:pPr>
            <a:r>
              <a:rPr lang="fr-CA" sz="2600" dirty="0" smtClean="0"/>
              <a:t>Votre conseil scolaire a-t-il reçu des ordonnances de non-conformité (p. ex., ordres de se conformer dans un délai prescrit, ordres d’arrêt des travaux, ordres de se conformer immédiatement)?</a:t>
            </a:r>
            <a:endParaRPr lang="fr-CA" sz="2600" dirty="0"/>
          </a:p>
        </p:txBody>
      </p:sp>
      <p:sp>
        <p:nvSpPr>
          <p:cNvPr id="12" name="TextBox 11"/>
          <p:cNvSpPr txBox="1"/>
          <p:nvPr>
            <p:custDataLst>
              <p:tags r:id="rId3"/>
            </p:custDataLst>
          </p:nvPr>
        </p:nvSpPr>
        <p:spPr>
          <a:xfrm>
            <a:off x="5508104" y="4182179"/>
            <a:ext cx="936104" cy="553998"/>
          </a:xfrm>
          <a:prstGeom prst="rect">
            <a:avLst/>
          </a:prstGeom>
          <a:noFill/>
        </p:spPr>
        <p:txBody>
          <a:bodyPr wrap="square" rtlCol="0">
            <a:spAutoFit/>
          </a:bodyPr>
          <a:lstStyle/>
          <a:p>
            <a:r>
              <a:rPr lang="fr-CA" sz="3000" dirty="0" smtClean="0">
                <a:latin typeface="Arial" pitchFamily="34" charset="0"/>
                <a:cs typeface="Arial" pitchFamily="34" charset="0"/>
              </a:rPr>
              <a:t>Oui</a:t>
            </a:r>
            <a:endParaRPr lang="fr-CA" sz="3000" dirty="0">
              <a:latin typeface="Arial" pitchFamily="34" charset="0"/>
              <a:cs typeface="Arial" pitchFamily="34" charset="0"/>
            </a:endParaRPr>
          </a:p>
        </p:txBody>
      </p:sp>
      <p:sp>
        <p:nvSpPr>
          <p:cNvPr id="13" name="TextBox 12"/>
          <p:cNvSpPr txBox="1"/>
          <p:nvPr>
            <p:custDataLst>
              <p:tags r:id="rId4"/>
            </p:custDataLst>
          </p:nvPr>
        </p:nvSpPr>
        <p:spPr>
          <a:xfrm>
            <a:off x="4343249" y="2540724"/>
            <a:ext cx="889550" cy="553998"/>
          </a:xfrm>
          <a:prstGeom prst="rect">
            <a:avLst/>
          </a:prstGeom>
          <a:noFill/>
        </p:spPr>
        <p:txBody>
          <a:bodyPr wrap="square" rtlCol="0">
            <a:spAutoFit/>
          </a:bodyPr>
          <a:lstStyle/>
          <a:p>
            <a:r>
              <a:rPr lang="fr-CA" sz="3000" dirty="0" smtClean="0">
                <a:latin typeface="Arial" pitchFamily="34" charset="0"/>
                <a:cs typeface="Arial" pitchFamily="34" charset="0"/>
              </a:rPr>
              <a:t>Non</a:t>
            </a:r>
            <a:endParaRPr lang="fr-CA" sz="3000" dirty="0">
              <a:latin typeface="Arial" pitchFamily="34" charset="0"/>
              <a:cs typeface="Arial" pitchFamily="34" charset="0"/>
            </a:endParaRPr>
          </a:p>
        </p:txBody>
      </p:sp>
      <p:sp>
        <p:nvSpPr>
          <p:cNvPr id="22" name="Rectangle 21"/>
          <p:cNvSpPr/>
          <p:nvPr>
            <p:custDataLst>
              <p:tags r:id="rId5"/>
            </p:custDataLst>
          </p:nvPr>
        </p:nvSpPr>
        <p:spPr>
          <a:xfrm>
            <a:off x="539552" y="3645024"/>
            <a:ext cx="2520280" cy="1477328"/>
          </a:xfrm>
          <a:prstGeom prst="rect">
            <a:avLst/>
          </a:prstGeom>
        </p:spPr>
        <p:txBody>
          <a:bodyPr wrap="square">
            <a:spAutoFit/>
          </a:bodyPr>
          <a:lstStyle/>
          <a:p>
            <a:r>
              <a:rPr lang="fr-CA" sz="1400" cap="all" dirty="0">
                <a:latin typeface="Arial" pitchFamily="34" charset="0"/>
                <a:cs typeface="Arial" pitchFamily="34" charset="0"/>
              </a:rPr>
              <a:t>Résultats obtenus auprès de</a:t>
            </a:r>
          </a:p>
          <a:p>
            <a:pPr algn="ctr"/>
            <a:r>
              <a:rPr lang="fr-CA" sz="4400" dirty="0" smtClean="0">
                <a:solidFill>
                  <a:schemeClr val="accent1"/>
                </a:solidFill>
                <a:latin typeface="Arial" pitchFamily="34" charset="0"/>
                <a:cs typeface="Arial" pitchFamily="34" charset="0"/>
              </a:rPr>
              <a:t>53</a:t>
            </a:r>
            <a:r>
              <a:rPr lang="fr-CA" sz="3000" dirty="0" smtClean="0">
                <a:latin typeface="Arial" pitchFamily="34" charset="0"/>
                <a:cs typeface="Arial" pitchFamily="34" charset="0"/>
              </a:rPr>
              <a:t> </a:t>
            </a:r>
          </a:p>
          <a:p>
            <a:r>
              <a:rPr lang="fr-CA" b="1" dirty="0" smtClean="0">
                <a:solidFill>
                  <a:schemeClr val="tx1">
                    <a:lumMod val="65000"/>
                    <a:lumOff val="35000"/>
                  </a:schemeClr>
                </a:solidFill>
                <a:latin typeface="Arial" pitchFamily="34" charset="0"/>
                <a:cs typeface="Arial" pitchFamily="34" charset="0"/>
              </a:rPr>
              <a:t>conseils scolaires</a:t>
            </a:r>
            <a:endParaRPr lang="fr-CA" b="1" dirty="0">
              <a:solidFill>
                <a:schemeClr val="tx1">
                  <a:lumMod val="65000"/>
                  <a:lumOff val="35000"/>
                </a:schemeClr>
              </a:solidFill>
              <a:latin typeface="Arial" pitchFamily="34" charset="0"/>
              <a:cs typeface="Arial" pitchFamily="34" charset="0"/>
            </a:endParaRPr>
          </a:p>
        </p:txBody>
      </p:sp>
      <p:sp>
        <p:nvSpPr>
          <p:cNvPr id="23" name="Footer Placeholder 21"/>
          <p:cNvSpPr>
            <a:spLocks noGrp="1"/>
          </p:cNvSpPr>
          <p:nvPr>
            <p:ph type="ftr" sz="quarter" idx="3"/>
            <p:custDataLst>
              <p:tags r:id="rId6"/>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24" name="Oval 23"/>
          <p:cNvSpPr/>
          <p:nvPr>
            <p:custDataLst>
              <p:tags r:id="rId7"/>
            </p:custDataLst>
          </p:nvPr>
        </p:nvSpPr>
        <p:spPr>
          <a:xfrm>
            <a:off x="251520" y="9807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016465471"/>
      </p:ext>
    </p:extLst>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custDataLst>
              <p:tags r:id="rId1"/>
            </p:custDataLst>
            <p:extLst>
              <p:ext uri="{D42A27DB-BD31-4B8C-83A1-F6EECF244321}">
                <p14:modId xmlns="" xmlns:p14="http://schemas.microsoft.com/office/powerpoint/2010/main" val="1721295471"/>
              </p:ext>
            </p:extLst>
          </p:nvPr>
        </p:nvGraphicFramePr>
        <p:xfrm>
          <a:off x="2483768" y="1340768"/>
          <a:ext cx="6288360" cy="4824536"/>
        </p:xfrm>
        <a:graphic>
          <a:graphicData uri="http://schemas.openxmlformats.org/drawingml/2006/chart">
            <c:chart xmlns:c="http://schemas.openxmlformats.org/drawingml/2006/chart" xmlns:r="http://schemas.openxmlformats.org/officeDocument/2006/relationships" r:id="rId9"/>
          </a:graphicData>
        </a:graphic>
      </p:graphicFrame>
      <p:sp>
        <p:nvSpPr>
          <p:cNvPr id="2" name="Title 1"/>
          <p:cNvSpPr>
            <a:spLocks noGrp="1"/>
          </p:cNvSpPr>
          <p:nvPr>
            <p:ph type="title"/>
            <p:custDataLst>
              <p:tags r:id="rId2"/>
            </p:custDataLst>
          </p:nvPr>
        </p:nvSpPr>
        <p:spPr>
          <a:xfrm>
            <a:off x="416620" y="818710"/>
            <a:ext cx="8352928" cy="468052"/>
          </a:xfrm>
        </p:spPr>
        <p:txBody>
          <a:bodyPr>
            <a:normAutofit/>
          </a:bodyPr>
          <a:lstStyle/>
          <a:p>
            <a:pPr>
              <a:lnSpc>
                <a:spcPts val="2800"/>
              </a:lnSpc>
            </a:pPr>
            <a:r>
              <a:rPr lang="fr-CA" sz="2600" dirty="0" smtClean="0"/>
              <a:t>Ces ordonnances ont-elles été respectées?</a:t>
            </a:r>
            <a:endParaRPr lang="fr-CA" sz="2600" dirty="0"/>
          </a:p>
        </p:txBody>
      </p:sp>
      <p:sp>
        <p:nvSpPr>
          <p:cNvPr id="8" name="TextBox 7"/>
          <p:cNvSpPr txBox="1"/>
          <p:nvPr>
            <p:custDataLst>
              <p:tags r:id="rId3"/>
            </p:custDataLst>
          </p:nvPr>
        </p:nvSpPr>
        <p:spPr>
          <a:xfrm>
            <a:off x="5580112" y="3933056"/>
            <a:ext cx="936104" cy="553998"/>
          </a:xfrm>
          <a:prstGeom prst="rect">
            <a:avLst/>
          </a:prstGeom>
          <a:noFill/>
        </p:spPr>
        <p:txBody>
          <a:bodyPr wrap="square" rtlCol="0">
            <a:spAutoFit/>
          </a:bodyPr>
          <a:lstStyle/>
          <a:p>
            <a:r>
              <a:rPr lang="fr-CA" sz="3000" dirty="0" smtClean="0">
                <a:latin typeface="Arial" pitchFamily="34" charset="0"/>
                <a:cs typeface="Arial" pitchFamily="34" charset="0"/>
              </a:rPr>
              <a:t>Oui</a:t>
            </a:r>
            <a:endParaRPr lang="fr-CA" sz="3000" dirty="0">
              <a:latin typeface="Arial" pitchFamily="34" charset="0"/>
              <a:cs typeface="Arial" pitchFamily="34" charset="0"/>
            </a:endParaRPr>
          </a:p>
        </p:txBody>
      </p:sp>
      <p:sp>
        <p:nvSpPr>
          <p:cNvPr id="9" name="TextBox 8"/>
          <p:cNvSpPr txBox="1"/>
          <p:nvPr>
            <p:custDataLst>
              <p:tags r:id="rId4"/>
            </p:custDataLst>
          </p:nvPr>
        </p:nvSpPr>
        <p:spPr>
          <a:xfrm>
            <a:off x="3347864" y="1268760"/>
            <a:ext cx="1008112" cy="553998"/>
          </a:xfrm>
          <a:prstGeom prst="rect">
            <a:avLst/>
          </a:prstGeom>
          <a:noFill/>
        </p:spPr>
        <p:txBody>
          <a:bodyPr wrap="square" rtlCol="0">
            <a:spAutoFit/>
          </a:bodyPr>
          <a:lstStyle/>
          <a:p>
            <a:r>
              <a:rPr lang="fr-CA" sz="3000" dirty="0" smtClean="0">
                <a:latin typeface="Arial" pitchFamily="34" charset="0"/>
                <a:cs typeface="Arial" pitchFamily="34" charset="0"/>
              </a:rPr>
              <a:t>Non</a:t>
            </a:r>
            <a:endParaRPr lang="fr-CA" sz="3000" dirty="0">
              <a:latin typeface="Arial" pitchFamily="34" charset="0"/>
              <a:cs typeface="Arial" pitchFamily="34" charset="0"/>
            </a:endParaRPr>
          </a:p>
        </p:txBody>
      </p:sp>
      <p:sp>
        <p:nvSpPr>
          <p:cNvPr id="15" name="Rectangle 14"/>
          <p:cNvSpPr/>
          <p:nvPr>
            <p:custDataLst>
              <p:tags r:id="rId5"/>
            </p:custDataLst>
          </p:nvPr>
        </p:nvSpPr>
        <p:spPr>
          <a:xfrm>
            <a:off x="395536" y="3009726"/>
            <a:ext cx="2448272" cy="1477328"/>
          </a:xfrm>
          <a:prstGeom prst="rect">
            <a:avLst/>
          </a:prstGeom>
        </p:spPr>
        <p:txBody>
          <a:bodyPr wrap="square">
            <a:spAutoFit/>
          </a:bodyPr>
          <a:lstStyle/>
          <a:p>
            <a:r>
              <a:rPr lang="fr-CA" sz="1400" cap="all" dirty="0">
                <a:latin typeface="Arial" pitchFamily="34" charset="0"/>
                <a:cs typeface="Arial" pitchFamily="34" charset="0"/>
              </a:rPr>
              <a:t>Résultats obtenus auprès de</a:t>
            </a:r>
          </a:p>
          <a:p>
            <a:pPr algn="ctr"/>
            <a:r>
              <a:rPr lang="fr-CA" sz="4400" dirty="0" smtClean="0">
                <a:solidFill>
                  <a:schemeClr val="accent1"/>
                </a:solidFill>
                <a:latin typeface="Arial" pitchFamily="34" charset="0"/>
                <a:cs typeface="Arial" pitchFamily="34" charset="0"/>
              </a:rPr>
              <a:t>42</a:t>
            </a:r>
            <a:r>
              <a:rPr lang="fr-CA" sz="3000" dirty="0" smtClean="0">
                <a:latin typeface="Arial" pitchFamily="34" charset="0"/>
                <a:cs typeface="Arial" pitchFamily="34" charset="0"/>
              </a:rPr>
              <a:t> </a:t>
            </a:r>
          </a:p>
          <a:p>
            <a:r>
              <a:rPr lang="fr-CA" b="1" dirty="0" smtClean="0">
                <a:solidFill>
                  <a:schemeClr val="tx1">
                    <a:lumMod val="65000"/>
                    <a:lumOff val="35000"/>
                  </a:schemeClr>
                </a:solidFill>
                <a:latin typeface="Arial" pitchFamily="34" charset="0"/>
                <a:cs typeface="Arial" pitchFamily="34" charset="0"/>
              </a:rPr>
              <a:t>conseils scolaires</a:t>
            </a:r>
            <a:endParaRPr lang="fr-CA" b="1" dirty="0">
              <a:solidFill>
                <a:schemeClr val="tx1">
                  <a:lumMod val="65000"/>
                  <a:lumOff val="35000"/>
                </a:schemeClr>
              </a:solidFill>
              <a:latin typeface="Arial" pitchFamily="34" charset="0"/>
              <a:cs typeface="Arial" pitchFamily="34" charset="0"/>
            </a:endParaRPr>
          </a:p>
        </p:txBody>
      </p:sp>
      <p:sp>
        <p:nvSpPr>
          <p:cNvPr id="16" name="Footer Placeholder 21"/>
          <p:cNvSpPr>
            <a:spLocks noGrp="1"/>
          </p:cNvSpPr>
          <p:nvPr>
            <p:ph type="ftr" sz="quarter" idx="3"/>
            <p:custDataLst>
              <p:tags r:id="rId6"/>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10" name="Oval 9"/>
          <p:cNvSpPr/>
          <p:nvPr>
            <p:custDataLst>
              <p:tags r:id="rId7"/>
            </p:custDataLst>
          </p:nvPr>
        </p:nvSpPr>
        <p:spPr>
          <a:xfrm>
            <a:off x="251520" y="9807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779272390"/>
      </p:ext>
    </p:extLst>
  </p:cSld>
  <p:clrMapOvr>
    <a:masterClrMapping/>
  </p:clrMapOvr>
  <p:transition>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p:nvPr>
            <p:custDataLst>
              <p:tags r:id="rId1"/>
            </p:custDataLst>
            <p:extLst>
              <p:ext uri="{D42A27DB-BD31-4B8C-83A1-F6EECF244321}">
                <p14:modId xmlns="" xmlns:p14="http://schemas.microsoft.com/office/powerpoint/2010/main" val="1898223972"/>
              </p:ext>
            </p:extLst>
          </p:nvPr>
        </p:nvGraphicFramePr>
        <p:xfrm>
          <a:off x="1691680" y="1628800"/>
          <a:ext cx="5982470" cy="4968552"/>
        </p:xfrm>
        <a:graphic>
          <a:graphicData uri="http://schemas.openxmlformats.org/drawingml/2006/chart">
            <c:chart xmlns:c="http://schemas.openxmlformats.org/drawingml/2006/chart" xmlns:r="http://schemas.openxmlformats.org/officeDocument/2006/relationships" r:id="rId16"/>
          </a:graphicData>
        </a:graphic>
      </p:graphicFrame>
      <p:sp>
        <p:nvSpPr>
          <p:cNvPr id="2" name="Title 1"/>
          <p:cNvSpPr>
            <a:spLocks noGrp="1"/>
          </p:cNvSpPr>
          <p:nvPr>
            <p:ph type="title"/>
            <p:custDataLst>
              <p:tags r:id="rId2"/>
            </p:custDataLst>
          </p:nvPr>
        </p:nvSpPr>
        <p:spPr>
          <a:xfrm>
            <a:off x="463774" y="231639"/>
            <a:ext cx="8428706" cy="1642194"/>
          </a:xfrm>
        </p:spPr>
        <p:txBody>
          <a:bodyPr>
            <a:noAutofit/>
          </a:bodyPr>
          <a:lstStyle/>
          <a:p>
            <a:pPr>
              <a:lnSpc>
                <a:spcPts val="2800"/>
              </a:lnSpc>
            </a:pPr>
            <a:r>
              <a:rPr lang="fr-CA" sz="2600" dirty="0" smtClean="0"/>
              <a:t>À quelle fréquence votre conseil scolaire effectue-t-il des inspections des ateliers</a:t>
            </a:r>
            <a:r>
              <a:rPr lang="fr-CA" sz="2600" dirty="0" smtClean="0">
                <a:solidFill>
                  <a:srgbClr val="FF0000"/>
                </a:solidFill>
              </a:rPr>
              <a:t> </a:t>
            </a:r>
            <a:r>
              <a:rPr lang="fr-CA" sz="2600" dirty="0" smtClean="0"/>
              <a:t>d’éducation technologique et des laboratoires de sciences dans les écoles?</a:t>
            </a:r>
            <a:endParaRPr lang="fr-CA" sz="2600" dirty="0"/>
          </a:p>
        </p:txBody>
      </p:sp>
      <p:sp>
        <p:nvSpPr>
          <p:cNvPr id="13" name="Rectangle 12"/>
          <p:cNvSpPr/>
          <p:nvPr>
            <p:custDataLst>
              <p:tags r:id="rId3"/>
            </p:custDataLst>
          </p:nvPr>
        </p:nvSpPr>
        <p:spPr>
          <a:xfrm>
            <a:off x="3419872" y="2636912"/>
            <a:ext cx="1800200" cy="584775"/>
          </a:xfrm>
          <a:prstGeom prst="rect">
            <a:avLst/>
          </a:prstGeom>
        </p:spPr>
        <p:txBody>
          <a:bodyPr wrap="square">
            <a:spAutoFit/>
          </a:bodyPr>
          <a:lstStyle/>
          <a:p>
            <a:r>
              <a:rPr lang="fr-CA" sz="1600" b="1" dirty="0" smtClean="0">
                <a:latin typeface="Arial" pitchFamily="34" charset="0"/>
                <a:cs typeface="Arial" pitchFamily="34" charset="0"/>
              </a:rPr>
              <a:t>Autres réponses</a:t>
            </a:r>
          </a:p>
          <a:p>
            <a:endParaRPr lang="fr-CA" sz="1600" b="1" dirty="0">
              <a:latin typeface="Arial" pitchFamily="34" charset="0"/>
              <a:cs typeface="Arial" pitchFamily="34" charset="0"/>
            </a:endParaRPr>
          </a:p>
        </p:txBody>
      </p:sp>
      <p:sp>
        <p:nvSpPr>
          <p:cNvPr id="15" name="Rectangle 14"/>
          <p:cNvSpPr/>
          <p:nvPr>
            <p:custDataLst>
              <p:tags r:id="rId4"/>
            </p:custDataLst>
          </p:nvPr>
        </p:nvSpPr>
        <p:spPr>
          <a:xfrm>
            <a:off x="2987824" y="4509120"/>
            <a:ext cx="1944216" cy="338554"/>
          </a:xfrm>
          <a:prstGeom prst="rect">
            <a:avLst/>
          </a:prstGeom>
        </p:spPr>
        <p:txBody>
          <a:bodyPr wrap="square">
            <a:spAutoFit/>
          </a:bodyPr>
          <a:lstStyle/>
          <a:p>
            <a:r>
              <a:rPr lang="fr-CA" sz="1600" b="1" dirty="0" smtClean="0">
                <a:latin typeface="Arial" pitchFamily="34" charset="0"/>
                <a:cs typeface="Arial" pitchFamily="34" charset="0"/>
              </a:rPr>
              <a:t>Une fois par mois</a:t>
            </a:r>
            <a:endParaRPr lang="fr-CA" sz="1600" b="1" dirty="0">
              <a:latin typeface="Arial" pitchFamily="34" charset="0"/>
              <a:cs typeface="Arial" pitchFamily="34" charset="0"/>
            </a:endParaRPr>
          </a:p>
        </p:txBody>
      </p:sp>
      <p:sp>
        <p:nvSpPr>
          <p:cNvPr id="16" name="Rectangle 15"/>
          <p:cNvSpPr/>
          <p:nvPr>
            <p:custDataLst>
              <p:tags r:id="rId5"/>
            </p:custDataLst>
          </p:nvPr>
        </p:nvSpPr>
        <p:spPr>
          <a:xfrm>
            <a:off x="6642870" y="1901074"/>
            <a:ext cx="2594196" cy="584775"/>
          </a:xfrm>
          <a:prstGeom prst="rect">
            <a:avLst/>
          </a:prstGeom>
        </p:spPr>
        <p:txBody>
          <a:bodyPr wrap="square">
            <a:spAutoFit/>
          </a:bodyPr>
          <a:lstStyle/>
          <a:p>
            <a:r>
              <a:rPr lang="fr-CA" sz="1600" b="1" dirty="0" smtClean="0">
                <a:latin typeface="Arial" pitchFamily="34" charset="0"/>
                <a:cs typeface="Arial" pitchFamily="34" charset="0"/>
              </a:rPr>
              <a:t>Moins d’une fois par année</a:t>
            </a:r>
            <a:endParaRPr lang="fr-CA" sz="1600" b="1" dirty="0">
              <a:latin typeface="Arial" pitchFamily="34" charset="0"/>
              <a:cs typeface="Arial" pitchFamily="34" charset="0"/>
            </a:endParaRPr>
          </a:p>
        </p:txBody>
      </p:sp>
      <p:sp>
        <p:nvSpPr>
          <p:cNvPr id="17" name="Rectangle 16"/>
          <p:cNvSpPr/>
          <p:nvPr>
            <p:custDataLst>
              <p:tags r:id="rId6"/>
            </p:custDataLst>
          </p:nvPr>
        </p:nvSpPr>
        <p:spPr>
          <a:xfrm>
            <a:off x="6876256" y="3068960"/>
            <a:ext cx="2420093" cy="338554"/>
          </a:xfrm>
          <a:prstGeom prst="rect">
            <a:avLst/>
          </a:prstGeom>
        </p:spPr>
        <p:txBody>
          <a:bodyPr wrap="square">
            <a:spAutoFit/>
          </a:bodyPr>
          <a:lstStyle/>
          <a:p>
            <a:r>
              <a:rPr lang="fr-CA" sz="1600" b="1" dirty="0" smtClean="0">
                <a:latin typeface="Arial" pitchFamily="34" charset="0"/>
                <a:cs typeface="Arial" pitchFamily="34" charset="0"/>
              </a:rPr>
              <a:t>Une fois par année</a:t>
            </a:r>
          </a:p>
        </p:txBody>
      </p:sp>
      <p:sp>
        <p:nvSpPr>
          <p:cNvPr id="18" name="Rectangle 17"/>
          <p:cNvSpPr/>
          <p:nvPr>
            <p:custDataLst>
              <p:tags r:id="rId7"/>
            </p:custDataLst>
          </p:nvPr>
        </p:nvSpPr>
        <p:spPr>
          <a:xfrm>
            <a:off x="7164288" y="4293097"/>
            <a:ext cx="1512168" cy="830997"/>
          </a:xfrm>
          <a:prstGeom prst="rect">
            <a:avLst/>
          </a:prstGeom>
        </p:spPr>
        <p:txBody>
          <a:bodyPr wrap="square">
            <a:spAutoFit/>
          </a:bodyPr>
          <a:lstStyle/>
          <a:p>
            <a:r>
              <a:rPr lang="fr-CA" sz="1600" b="1" dirty="0" smtClean="0">
                <a:latin typeface="Arial" pitchFamily="34" charset="0"/>
                <a:cs typeface="Arial" pitchFamily="34" charset="0"/>
              </a:rPr>
              <a:t>Au moins une fois par année</a:t>
            </a:r>
            <a:endParaRPr lang="fr-CA" sz="1600" b="1" dirty="0">
              <a:latin typeface="Arial" pitchFamily="34" charset="0"/>
              <a:cs typeface="Arial" pitchFamily="34" charset="0"/>
            </a:endParaRPr>
          </a:p>
        </p:txBody>
      </p:sp>
      <p:cxnSp>
        <p:nvCxnSpPr>
          <p:cNvPr id="29" name="Straight Connector 28"/>
          <p:cNvCxnSpPr/>
          <p:nvPr>
            <p:custDataLst>
              <p:tags r:id="rId8"/>
            </p:custDataLst>
          </p:nvPr>
        </p:nvCxnSpPr>
        <p:spPr>
          <a:xfrm flipV="1">
            <a:off x="6372200" y="4509120"/>
            <a:ext cx="720080" cy="74946"/>
          </a:xfrm>
          <a:prstGeom prst="line">
            <a:avLst/>
          </a:prstGeom>
          <a:ln/>
          <a:effectLst/>
        </p:spPr>
        <p:style>
          <a:lnRef idx="3">
            <a:schemeClr val="dk1"/>
          </a:lnRef>
          <a:fillRef idx="0">
            <a:schemeClr val="dk1"/>
          </a:fillRef>
          <a:effectRef idx="2">
            <a:schemeClr val="dk1"/>
          </a:effectRef>
          <a:fontRef idx="minor">
            <a:schemeClr val="tx1"/>
          </a:fontRef>
        </p:style>
      </p:cxnSp>
      <p:cxnSp>
        <p:nvCxnSpPr>
          <p:cNvPr id="31" name="Straight Connector 30"/>
          <p:cNvCxnSpPr/>
          <p:nvPr>
            <p:custDataLst>
              <p:tags r:id="rId9"/>
            </p:custDataLst>
          </p:nvPr>
        </p:nvCxnSpPr>
        <p:spPr>
          <a:xfrm flipV="1">
            <a:off x="6084168" y="2132856"/>
            <a:ext cx="516782" cy="105370"/>
          </a:xfrm>
          <a:prstGeom prst="line">
            <a:avLst/>
          </a:prstGeom>
          <a:ln/>
          <a:effectLst/>
        </p:spPr>
        <p:style>
          <a:lnRef idx="3">
            <a:schemeClr val="dk1"/>
          </a:lnRef>
          <a:fillRef idx="0">
            <a:schemeClr val="dk1"/>
          </a:fillRef>
          <a:effectRef idx="2">
            <a:schemeClr val="dk1"/>
          </a:effectRef>
          <a:fontRef idx="minor">
            <a:schemeClr val="tx1"/>
          </a:fontRef>
        </p:style>
      </p:cxnSp>
      <p:cxnSp>
        <p:nvCxnSpPr>
          <p:cNvPr id="33" name="Straight Connector 32"/>
          <p:cNvCxnSpPr>
            <a:endCxn id="17" idx="1"/>
          </p:cNvCxnSpPr>
          <p:nvPr>
            <p:custDataLst>
              <p:tags r:id="rId10"/>
            </p:custDataLst>
          </p:nvPr>
        </p:nvCxnSpPr>
        <p:spPr>
          <a:xfrm flipV="1">
            <a:off x="6359475" y="3238237"/>
            <a:ext cx="516781" cy="92876"/>
          </a:xfrm>
          <a:prstGeom prst="line">
            <a:avLst/>
          </a:prstGeom>
          <a:ln/>
          <a:effectLst/>
        </p:spPr>
        <p:style>
          <a:lnRef idx="3">
            <a:schemeClr val="dk1"/>
          </a:lnRef>
          <a:fillRef idx="0">
            <a:schemeClr val="dk1"/>
          </a:fillRef>
          <a:effectRef idx="2">
            <a:schemeClr val="dk1"/>
          </a:effectRef>
          <a:fontRef idx="minor">
            <a:schemeClr val="tx1"/>
          </a:fontRef>
        </p:style>
      </p:cxnSp>
      <p:sp>
        <p:nvSpPr>
          <p:cNvPr id="24" name="Rectangle 23"/>
          <p:cNvSpPr/>
          <p:nvPr>
            <p:custDataLst>
              <p:tags r:id="rId11"/>
            </p:custDataLst>
          </p:nvPr>
        </p:nvSpPr>
        <p:spPr>
          <a:xfrm>
            <a:off x="326232" y="3407514"/>
            <a:ext cx="2229544" cy="1477328"/>
          </a:xfrm>
          <a:prstGeom prst="rect">
            <a:avLst/>
          </a:prstGeom>
        </p:spPr>
        <p:txBody>
          <a:bodyPr wrap="square">
            <a:spAutoFit/>
          </a:bodyPr>
          <a:lstStyle/>
          <a:p>
            <a:r>
              <a:rPr lang="fr-CA" sz="1400" cap="all" dirty="0">
                <a:latin typeface="Arial" pitchFamily="34" charset="0"/>
                <a:cs typeface="Arial" pitchFamily="34" charset="0"/>
              </a:rPr>
              <a:t>Résultats obtenus auprès de</a:t>
            </a:r>
          </a:p>
          <a:p>
            <a:pPr algn="ctr"/>
            <a:r>
              <a:rPr lang="fr-CA" sz="4400" dirty="0" smtClean="0">
                <a:solidFill>
                  <a:schemeClr val="accent1"/>
                </a:solidFill>
                <a:latin typeface="Arial" pitchFamily="34" charset="0"/>
                <a:cs typeface="Arial" pitchFamily="34" charset="0"/>
              </a:rPr>
              <a:t>51</a:t>
            </a:r>
            <a:r>
              <a:rPr lang="fr-CA" sz="3000" dirty="0" smtClean="0">
                <a:latin typeface="Arial" pitchFamily="34" charset="0"/>
                <a:cs typeface="Arial" pitchFamily="34" charset="0"/>
              </a:rPr>
              <a:t> </a:t>
            </a:r>
          </a:p>
          <a:p>
            <a:r>
              <a:rPr lang="fr-CA" b="1" dirty="0" smtClean="0">
                <a:solidFill>
                  <a:schemeClr val="tx1">
                    <a:lumMod val="65000"/>
                    <a:lumOff val="35000"/>
                  </a:schemeClr>
                </a:solidFill>
                <a:latin typeface="Arial" pitchFamily="34" charset="0"/>
                <a:cs typeface="Arial" pitchFamily="34" charset="0"/>
              </a:rPr>
              <a:t>conseils scolaires</a:t>
            </a:r>
            <a:endParaRPr lang="fr-CA" b="1" dirty="0">
              <a:solidFill>
                <a:schemeClr val="tx1">
                  <a:lumMod val="65000"/>
                  <a:lumOff val="35000"/>
                </a:schemeClr>
              </a:solidFill>
              <a:latin typeface="Arial" pitchFamily="34" charset="0"/>
              <a:cs typeface="Arial" pitchFamily="34" charset="0"/>
            </a:endParaRPr>
          </a:p>
        </p:txBody>
      </p:sp>
      <p:sp>
        <p:nvSpPr>
          <p:cNvPr id="26" name="Footer Placeholder 21"/>
          <p:cNvSpPr>
            <a:spLocks noGrp="1"/>
          </p:cNvSpPr>
          <p:nvPr>
            <p:ph type="ftr" sz="quarter" idx="3"/>
            <p:custDataLst>
              <p:tags r:id="rId12"/>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14" name="Oval 13"/>
          <p:cNvSpPr/>
          <p:nvPr>
            <p:custDataLst>
              <p:tags r:id="rId13"/>
            </p:custDataLst>
          </p:nvPr>
        </p:nvSpPr>
        <p:spPr>
          <a:xfrm>
            <a:off x="251520" y="9807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850962253"/>
      </p:ext>
    </p:extLst>
  </p:cSld>
  <p:clrMapOvr>
    <a:masterClrMapping/>
  </p:clrMapOvr>
  <p:transition>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29208" y="512676"/>
            <a:ext cx="8229600" cy="1080120"/>
          </a:xfrm>
        </p:spPr>
        <p:txBody>
          <a:bodyPr>
            <a:noAutofit/>
          </a:bodyPr>
          <a:lstStyle/>
          <a:p>
            <a:pPr>
              <a:lnSpc>
                <a:spcPts val="2800"/>
              </a:lnSpc>
            </a:pPr>
            <a:r>
              <a:rPr lang="fr-CA" sz="2600" dirty="0" smtClean="0"/>
              <a:t>Qui effectue les inspections de votre conseil scolaire des ateliers</a:t>
            </a:r>
            <a:r>
              <a:rPr lang="fr-CA" sz="2600" dirty="0" smtClean="0">
                <a:solidFill>
                  <a:srgbClr val="FF0000"/>
                </a:solidFill>
              </a:rPr>
              <a:t> </a:t>
            </a:r>
            <a:r>
              <a:rPr lang="fr-CA" sz="2600" dirty="0" smtClean="0"/>
              <a:t>d’éducation technologique et des laboratoires de sciences?</a:t>
            </a:r>
            <a:endParaRPr lang="fr-CA" sz="2600" dirty="0"/>
          </a:p>
        </p:txBody>
      </p:sp>
      <p:graphicFrame>
        <p:nvGraphicFramePr>
          <p:cNvPr id="5" name="Chart 4"/>
          <p:cNvGraphicFramePr/>
          <p:nvPr>
            <p:custDataLst>
              <p:tags r:id="rId2"/>
            </p:custDataLst>
            <p:extLst>
              <p:ext uri="{D42A27DB-BD31-4B8C-83A1-F6EECF244321}">
                <p14:modId xmlns="" xmlns:p14="http://schemas.microsoft.com/office/powerpoint/2010/main" val="4035548736"/>
              </p:ext>
            </p:extLst>
          </p:nvPr>
        </p:nvGraphicFramePr>
        <p:xfrm>
          <a:off x="2555776" y="1700808"/>
          <a:ext cx="6408712" cy="4464496"/>
        </p:xfrm>
        <a:graphic>
          <a:graphicData uri="http://schemas.openxmlformats.org/drawingml/2006/chart">
            <c:chart xmlns:c="http://schemas.openxmlformats.org/drawingml/2006/chart" xmlns:r="http://schemas.openxmlformats.org/officeDocument/2006/relationships" r:id="rId11"/>
          </a:graphicData>
        </a:graphic>
      </p:graphicFrame>
      <p:sp>
        <p:nvSpPr>
          <p:cNvPr id="9" name="Rectangle 8"/>
          <p:cNvSpPr/>
          <p:nvPr>
            <p:custDataLst>
              <p:tags r:id="rId3"/>
            </p:custDataLst>
          </p:nvPr>
        </p:nvSpPr>
        <p:spPr>
          <a:xfrm>
            <a:off x="4283968" y="2601585"/>
            <a:ext cx="1584176" cy="502702"/>
          </a:xfrm>
          <a:prstGeom prst="rect">
            <a:avLst/>
          </a:prstGeom>
        </p:spPr>
        <p:txBody>
          <a:bodyPr wrap="square">
            <a:spAutoFit/>
          </a:bodyPr>
          <a:lstStyle/>
          <a:p>
            <a:pPr algn="ctr">
              <a:lnSpc>
                <a:spcPts val="1600"/>
              </a:lnSpc>
            </a:pPr>
            <a:r>
              <a:rPr lang="fr-CA" sz="1600" b="1" dirty="0" smtClean="0">
                <a:latin typeface="Arial" pitchFamily="34" charset="0"/>
                <a:cs typeface="Arial" pitchFamily="34" charset="0"/>
              </a:rPr>
              <a:t>Combinaison de A et de B</a:t>
            </a:r>
            <a:endParaRPr lang="fr-CA" sz="1600" b="1" dirty="0">
              <a:latin typeface="Arial" pitchFamily="34" charset="0"/>
              <a:cs typeface="Arial" pitchFamily="34" charset="0"/>
            </a:endParaRPr>
          </a:p>
        </p:txBody>
      </p:sp>
      <p:sp>
        <p:nvSpPr>
          <p:cNvPr id="3" name="Rectangle 2"/>
          <p:cNvSpPr/>
          <p:nvPr>
            <p:custDataLst>
              <p:tags r:id="rId4"/>
            </p:custDataLst>
          </p:nvPr>
        </p:nvSpPr>
        <p:spPr>
          <a:xfrm>
            <a:off x="5220072" y="4214911"/>
            <a:ext cx="2448272" cy="913070"/>
          </a:xfrm>
          <a:prstGeom prst="rect">
            <a:avLst/>
          </a:prstGeom>
        </p:spPr>
        <p:txBody>
          <a:bodyPr wrap="square">
            <a:spAutoFit/>
          </a:bodyPr>
          <a:lstStyle/>
          <a:p>
            <a:pPr algn="ctr">
              <a:lnSpc>
                <a:spcPts val="1600"/>
              </a:lnSpc>
            </a:pPr>
            <a:r>
              <a:rPr lang="fr-CA" sz="1600" b="1" dirty="0" smtClean="0">
                <a:latin typeface="Arial" pitchFamily="34" charset="0"/>
                <a:cs typeface="Arial" pitchFamily="34" charset="0"/>
              </a:rPr>
              <a:t>Inspections effectuées par le personnel de l’école/du conseil scolaire</a:t>
            </a:r>
            <a:endParaRPr lang="fr-CA" sz="1600" b="1" dirty="0">
              <a:latin typeface="Arial" pitchFamily="34" charset="0"/>
              <a:cs typeface="Arial" pitchFamily="34" charset="0"/>
            </a:endParaRPr>
          </a:p>
        </p:txBody>
      </p:sp>
      <p:sp>
        <p:nvSpPr>
          <p:cNvPr id="4" name="Rectangle 3"/>
          <p:cNvSpPr/>
          <p:nvPr>
            <p:custDataLst>
              <p:tags r:id="rId5"/>
            </p:custDataLst>
          </p:nvPr>
        </p:nvSpPr>
        <p:spPr>
          <a:xfrm>
            <a:off x="7164288" y="1713002"/>
            <a:ext cx="1800200" cy="707886"/>
          </a:xfrm>
          <a:prstGeom prst="rect">
            <a:avLst/>
          </a:prstGeom>
        </p:spPr>
        <p:txBody>
          <a:bodyPr wrap="square">
            <a:spAutoFit/>
          </a:bodyPr>
          <a:lstStyle/>
          <a:p>
            <a:pPr>
              <a:lnSpc>
                <a:spcPts val="1600"/>
              </a:lnSpc>
            </a:pPr>
            <a:r>
              <a:rPr lang="fr-CA" sz="1600" b="1" dirty="0" smtClean="0">
                <a:latin typeface="Arial" pitchFamily="34" charset="0"/>
                <a:cs typeface="Arial" pitchFamily="34" charset="0"/>
              </a:rPr>
              <a:t>Inspections effectuées par une tierce partie</a:t>
            </a:r>
            <a:endParaRPr lang="fr-CA" sz="1600" b="1" dirty="0">
              <a:latin typeface="Arial" pitchFamily="34" charset="0"/>
              <a:cs typeface="Arial" pitchFamily="34" charset="0"/>
            </a:endParaRPr>
          </a:p>
        </p:txBody>
      </p:sp>
      <p:sp>
        <p:nvSpPr>
          <p:cNvPr id="18" name="Rectangle 17"/>
          <p:cNvSpPr/>
          <p:nvPr>
            <p:custDataLst>
              <p:tags r:id="rId6"/>
            </p:custDataLst>
          </p:nvPr>
        </p:nvSpPr>
        <p:spPr>
          <a:xfrm>
            <a:off x="323528" y="3488327"/>
            <a:ext cx="2232248" cy="1477328"/>
          </a:xfrm>
          <a:prstGeom prst="rect">
            <a:avLst/>
          </a:prstGeom>
        </p:spPr>
        <p:txBody>
          <a:bodyPr wrap="square">
            <a:spAutoFit/>
          </a:bodyPr>
          <a:lstStyle/>
          <a:p>
            <a:r>
              <a:rPr lang="fr-CA" sz="1400" cap="all" dirty="0">
                <a:latin typeface="Arial" pitchFamily="34" charset="0"/>
                <a:cs typeface="Arial" pitchFamily="34" charset="0"/>
              </a:rPr>
              <a:t>Résultats obtenus auprès de</a:t>
            </a:r>
          </a:p>
          <a:p>
            <a:pPr algn="ctr"/>
            <a:r>
              <a:rPr lang="fr-CA" sz="4400" dirty="0" smtClean="0">
                <a:solidFill>
                  <a:schemeClr val="accent1"/>
                </a:solidFill>
                <a:latin typeface="Arial" pitchFamily="34" charset="0"/>
                <a:cs typeface="Arial" pitchFamily="34" charset="0"/>
              </a:rPr>
              <a:t>49</a:t>
            </a:r>
            <a:r>
              <a:rPr lang="fr-CA" sz="3000" dirty="0" smtClean="0">
                <a:latin typeface="Arial" pitchFamily="34" charset="0"/>
                <a:cs typeface="Arial" pitchFamily="34" charset="0"/>
              </a:rPr>
              <a:t> </a:t>
            </a:r>
          </a:p>
          <a:p>
            <a:r>
              <a:rPr lang="fr-CA" b="1" dirty="0" smtClean="0">
                <a:solidFill>
                  <a:schemeClr val="tx1">
                    <a:lumMod val="65000"/>
                    <a:lumOff val="35000"/>
                  </a:schemeClr>
                </a:solidFill>
                <a:latin typeface="Arial" pitchFamily="34" charset="0"/>
                <a:cs typeface="Arial" pitchFamily="34" charset="0"/>
              </a:rPr>
              <a:t>conseils scolaires</a:t>
            </a:r>
            <a:endParaRPr lang="fr-CA" b="1" dirty="0">
              <a:solidFill>
                <a:schemeClr val="tx1">
                  <a:lumMod val="65000"/>
                  <a:lumOff val="35000"/>
                </a:schemeClr>
              </a:solidFill>
              <a:latin typeface="Arial" pitchFamily="34" charset="0"/>
              <a:cs typeface="Arial" pitchFamily="34" charset="0"/>
            </a:endParaRPr>
          </a:p>
        </p:txBody>
      </p:sp>
      <p:sp>
        <p:nvSpPr>
          <p:cNvPr id="19" name="Footer Placeholder 21"/>
          <p:cNvSpPr>
            <a:spLocks noGrp="1"/>
          </p:cNvSpPr>
          <p:nvPr>
            <p:ph type="ftr" sz="quarter" idx="3"/>
            <p:custDataLst>
              <p:tags r:id="rId7"/>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10" name="Oval 9"/>
          <p:cNvSpPr/>
          <p:nvPr>
            <p:custDataLst>
              <p:tags r:id="rId8"/>
            </p:custDataLst>
          </p:nvPr>
        </p:nvSpPr>
        <p:spPr>
          <a:xfrm>
            <a:off x="251520" y="9807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774475411"/>
      </p:ext>
    </p:extLst>
  </p:cSld>
  <p:clrMapOvr>
    <a:masterClrMapping/>
  </p:clrMapOvr>
  <p:transition>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custDataLst>
              <p:tags r:id="rId1"/>
            </p:custDataLst>
            <p:extLst>
              <p:ext uri="{D42A27DB-BD31-4B8C-83A1-F6EECF244321}">
                <p14:modId xmlns="" xmlns:p14="http://schemas.microsoft.com/office/powerpoint/2010/main" val="1752253532"/>
              </p:ext>
            </p:extLst>
          </p:nvPr>
        </p:nvGraphicFramePr>
        <p:xfrm>
          <a:off x="2771800" y="1412776"/>
          <a:ext cx="5877383" cy="4789696"/>
        </p:xfrm>
        <a:graphic>
          <a:graphicData uri="http://schemas.openxmlformats.org/drawingml/2006/chart">
            <c:chart xmlns:c="http://schemas.openxmlformats.org/drawingml/2006/chart" xmlns:r="http://schemas.openxmlformats.org/officeDocument/2006/relationships" r:id="rId9"/>
          </a:graphicData>
        </a:graphic>
      </p:graphicFrame>
      <p:sp>
        <p:nvSpPr>
          <p:cNvPr id="2" name="Title 1"/>
          <p:cNvSpPr>
            <a:spLocks noGrp="1"/>
          </p:cNvSpPr>
          <p:nvPr>
            <p:ph type="title"/>
            <p:custDataLst>
              <p:tags r:id="rId2"/>
            </p:custDataLst>
          </p:nvPr>
        </p:nvSpPr>
        <p:spPr>
          <a:xfrm>
            <a:off x="458911" y="260648"/>
            <a:ext cx="8217545" cy="1152128"/>
          </a:xfrm>
        </p:spPr>
        <p:txBody>
          <a:bodyPr>
            <a:noAutofit/>
          </a:bodyPr>
          <a:lstStyle/>
          <a:p>
            <a:pPr>
              <a:lnSpc>
                <a:spcPts val="2800"/>
              </a:lnSpc>
            </a:pPr>
            <a:r>
              <a:rPr lang="fr-CA" sz="2600" dirty="0" smtClean="0">
                <a:latin typeface="Arial" pitchFamily="34" charset="0"/>
                <a:cs typeface="Arial" pitchFamily="34" charset="0"/>
              </a:rPr>
              <a:t>Votre conseil scolaire offre-t-il régulièrement une formation sur la sécurité pour les enseignantes et les enseignants de sciences?</a:t>
            </a:r>
            <a:endParaRPr lang="fr-CA" sz="2600" dirty="0">
              <a:latin typeface="Arial" pitchFamily="34" charset="0"/>
              <a:cs typeface="Arial" pitchFamily="34" charset="0"/>
            </a:endParaRPr>
          </a:p>
        </p:txBody>
      </p:sp>
      <p:sp>
        <p:nvSpPr>
          <p:cNvPr id="17" name="TextBox 16"/>
          <p:cNvSpPr txBox="1"/>
          <p:nvPr>
            <p:custDataLst>
              <p:tags r:id="rId3"/>
            </p:custDataLst>
          </p:nvPr>
        </p:nvSpPr>
        <p:spPr>
          <a:xfrm>
            <a:off x="6228184" y="3212976"/>
            <a:ext cx="864096" cy="553998"/>
          </a:xfrm>
          <a:prstGeom prst="rect">
            <a:avLst/>
          </a:prstGeom>
          <a:noFill/>
        </p:spPr>
        <p:txBody>
          <a:bodyPr wrap="square" rtlCol="0">
            <a:spAutoFit/>
          </a:bodyPr>
          <a:lstStyle/>
          <a:p>
            <a:r>
              <a:rPr lang="fr-CA" sz="3000" dirty="0" smtClean="0">
                <a:latin typeface="Arial" pitchFamily="34" charset="0"/>
                <a:cs typeface="Arial" pitchFamily="34" charset="0"/>
              </a:rPr>
              <a:t>Oui</a:t>
            </a:r>
            <a:endParaRPr lang="fr-CA" sz="3000" dirty="0">
              <a:latin typeface="Arial" pitchFamily="34" charset="0"/>
              <a:cs typeface="Arial" pitchFamily="34" charset="0"/>
            </a:endParaRPr>
          </a:p>
        </p:txBody>
      </p:sp>
      <p:sp>
        <p:nvSpPr>
          <p:cNvPr id="18" name="TextBox 17"/>
          <p:cNvSpPr txBox="1"/>
          <p:nvPr>
            <p:custDataLst>
              <p:tags r:id="rId4"/>
            </p:custDataLst>
          </p:nvPr>
        </p:nvSpPr>
        <p:spPr>
          <a:xfrm>
            <a:off x="3923928" y="3212976"/>
            <a:ext cx="1008112" cy="553998"/>
          </a:xfrm>
          <a:prstGeom prst="rect">
            <a:avLst/>
          </a:prstGeom>
          <a:noFill/>
        </p:spPr>
        <p:txBody>
          <a:bodyPr wrap="square" rtlCol="0">
            <a:spAutoFit/>
          </a:bodyPr>
          <a:lstStyle/>
          <a:p>
            <a:r>
              <a:rPr lang="fr-CA" sz="3000" dirty="0" smtClean="0">
                <a:latin typeface="Arial" pitchFamily="34" charset="0"/>
                <a:cs typeface="Arial" pitchFamily="34" charset="0"/>
              </a:rPr>
              <a:t>Non</a:t>
            </a:r>
            <a:endParaRPr lang="fr-CA" sz="3000" dirty="0">
              <a:latin typeface="Arial" pitchFamily="34" charset="0"/>
              <a:cs typeface="Arial" pitchFamily="34" charset="0"/>
            </a:endParaRPr>
          </a:p>
        </p:txBody>
      </p:sp>
      <p:sp>
        <p:nvSpPr>
          <p:cNvPr id="15" name="Rectangle 14"/>
          <p:cNvSpPr/>
          <p:nvPr>
            <p:custDataLst>
              <p:tags r:id="rId5"/>
            </p:custDataLst>
          </p:nvPr>
        </p:nvSpPr>
        <p:spPr>
          <a:xfrm>
            <a:off x="467544" y="3247816"/>
            <a:ext cx="2592288" cy="1477328"/>
          </a:xfrm>
          <a:prstGeom prst="rect">
            <a:avLst/>
          </a:prstGeom>
        </p:spPr>
        <p:txBody>
          <a:bodyPr wrap="square">
            <a:spAutoFit/>
          </a:bodyPr>
          <a:lstStyle/>
          <a:p>
            <a:r>
              <a:rPr lang="fr-CA" sz="1400" cap="all" dirty="0">
                <a:latin typeface="Arial" pitchFamily="34" charset="0"/>
                <a:cs typeface="Arial" pitchFamily="34" charset="0"/>
              </a:rPr>
              <a:t>Résultats obtenus auprès de</a:t>
            </a:r>
          </a:p>
          <a:p>
            <a:pPr algn="ctr"/>
            <a:r>
              <a:rPr lang="fr-CA" sz="4400" dirty="0" smtClean="0">
                <a:solidFill>
                  <a:schemeClr val="accent1"/>
                </a:solidFill>
                <a:latin typeface="Arial" pitchFamily="34" charset="0"/>
                <a:cs typeface="Arial" pitchFamily="34" charset="0"/>
              </a:rPr>
              <a:t>50</a:t>
            </a:r>
            <a:r>
              <a:rPr lang="fr-CA" sz="3000" dirty="0" smtClean="0">
                <a:latin typeface="Arial" pitchFamily="34" charset="0"/>
                <a:cs typeface="Arial" pitchFamily="34" charset="0"/>
              </a:rPr>
              <a:t> </a:t>
            </a:r>
          </a:p>
          <a:p>
            <a:r>
              <a:rPr lang="fr-CA" b="1" dirty="0" smtClean="0">
                <a:solidFill>
                  <a:schemeClr val="tx1">
                    <a:lumMod val="65000"/>
                    <a:lumOff val="35000"/>
                  </a:schemeClr>
                </a:solidFill>
                <a:latin typeface="Arial" pitchFamily="34" charset="0"/>
                <a:cs typeface="Arial" pitchFamily="34" charset="0"/>
              </a:rPr>
              <a:t>conseils scolaires</a:t>
            </a:r>
            <a:endParaRPr lang="fr-CA" b="1" dirty="0">
              <a:solidFill>
                <a:schemeClr val="tx1">
                  <a:lumMod val="65000"/>
                  <a:lumOff val="35000"/>
                </a:schemeClr>
              </a:solidFill>
              <a:latin typeface="Arial" pitchFamily="34" charset="0"/>
              <a:cs typeface="Arial" pitchFamily="34" charset="0"/>
            </a:endParaRPr>
          </a:p>
        </p:txBody>
      </p:sp>
      <p:sp>
        <p:nvSpPr>
          <p:cNvPr id="16" name="Footer Placeholder 21"/>
          <p:cNvSpPr>
            <a:spLocks noGrp="1"/>
          </p:cNvSpPr>
          <p:nvPr>
            <p:ph type="ftr" sz="quarter" idx="3"/>
            <p:custDataLst>
              <p:tags r:id="rId6"/>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19" name="Oval 18"/>
          <p:cNvSpPr/>
          <p:nvPr>
            <p:custDataLst>
              <p:tags r:id="rId7"/>
            </p:custDataLst>
          </p:nvPr>
        </p:nvSpPr>
        <p:spPr>
          <a:xfrm>
            <a:off x="251520" y="9807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51541670"/>
      </p:ext>
    </p:extLst>
  </p:cSld>
  <p:clrMapOvr>
    <a:masterClrMapping/>
  </p:clrMapOvr>
  <p:transition>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custDataLst>
              <p:tags r:id="rId1"/>
            </p:custDataLst>
            <p:extLst>
              <p:ext uri="{D42A27DB-BD31-4B8C-83A1-F6EECF244321}">
                <p14:modId xmlns="" xmlns:p14="http://schemas.microsoft.com/office/powerpoint/2010/main" val="2485649246"/>
              </p:ext>
            </p:extLst>
          </p:nvPr>
        </p:nvGraphicFramePr>
        <p:xfrm>
          <a:off x="3059832" y="1484784"/>
          <a:ext cx="5616624" cy="4680520"/>
        </p:xfrm>
        <a:graphic>
          <a:graphicData uri="http://schemas.openxmlformats.org/drawingml/2006/chart">
            <c:chart xmlns:c="http://schemas.openxmlformats.org/drawingml/2006/chart" xmlns:r="http://schemas.openxmlformats.org/officeDocument/2006/relationships" r:id="rId10"/>
          </a:graphicData>
        </a:graphic>
      </p:graphicFrame>
      <p:sp>
        <p:nvSpPr>
          <p:cNvPr id="2" name="Title 1"/>
          <p:cNvSpPr>
            <a:spLocks noGrp="1"/>
          </p:cNvSpPr>
          <p:nvPr>
            <p:ph type="title"/>
            <p:custDataLst>
              <p:tags r:id="rId2"/>
            </p:custDataLst>
          </p:nvPr>
        </p:nvSpPr>
        <p:spPr>
          <a:xfrm>
            <a:off x="467544" y="260648"/>
            <a:ext cx="8136904" cy="1512168"/>
          </a:xfrm>
        </p:spPr>
        <p:txBody>
          <a:bodyPr>
            <a:noAutofit/>
          </a:bodyPr>
          <a:lstStyle/>
          <a:p>
            <a:pPr>
              <a:lnSpc>
                <a:spcPts val="2800"/>
              </a:lnSpc>
            </a:pPr>
            <a:r>
              <a:rPr lang="fr-CA" sz="2600" dirty="0" smtClean="0">
                <a:latin typeface="Arial" pitchFamily="34" charset="0"/>
                <a:cs typeface="Arial" pitchFamily="34" charset="0"/>
              </a:rPr>
              <a:t>Votre conseil scolaire offre-t-il régulièrement une formation sur la sécurité pour les enseignantes et les enseignants spécialisés en éducation technologique?</a:t>
            </a:r>
            <a:endParaRPr lang="fr-CA" sz="2600" dirty="0">
              <a:latin typeface="Arial" pitchFamily="34" charset="0"/>
              <a:cs typeface="Arial" pitchFamily="34" charset="0"/>
            </a:endParaRPr>
          </a:p>
        </p:txBody>
      </p:sp>
      <p:sp>
        <p:nvSpPr>
          <p:cNvPr id="12" name="TextBox 11"/>
          <p:cNvSpPr txBox="1"/>
          <p:nvPr>
            <p:custDataLst>
              <p:tags r:id="rId3"/>
            </p:custDataLst>
          </p:nvPr>
        </p:nvSpPr>
        <p:spPr>
          <a:xfrm>
            <a:off x="6588224" y="3140968"/>
            <a:ext cx="864096" cy="553998"/>
          </a:xfrm>
          <a:prstGeom prst="rect">
            <a:avLst/>
          </a:prstGeom>
          <a:noFill/>
        </p:spPr>
        <p:txBody>
          <a:bodyPr wrap="square" rtlCol="0">
            <a:spAutoFit/>
          </a:bodyPr>
          <a:lstStyle/>
          <a:p>
            <a:r>
              <a:rPr lang="fr-CA" sz="3000" dirty="0" smtClean="0">
                <a:latin typeface="Arial" pitchFamily="34" charset="0"/>
                <a:cs typeface="Arial" pitchFamily="34" charset="0"/>
              </a:rPr>
              <a:t>Oui</a:t>
            </a:r>
            <a:endParaRPr lang="fr-CA" sz="3000" dirty="0">
              <a:latin typeface="Arial" pitchFamily="34" charset="0"/>
              <a:cs typeface="Arial" pitchFamily="34" charset="0"/>
            </a:endParaRPr>
          </a:p>
        </p:txBody>
      </p:sp>
      <p:sp>
        <p:nvSpPr>
          <p:cNvPr id="13" name="TextBox 12"/>
          <p:cNvSpPr txBox="1"/>
          <p:nvPr>
            <p:custDataLst>
              <p:tags r:id="rId4"/>
            </p:custDataLst>
          </p:nvPr>
        </p:nvSpPr>
        <p:spPr>
          <a:xfrm>
            <a:off x="4211960" y="3060501"/>
            <a:ext cx="1008112" cy="553998"/>
          </a:xfrm>
          <a:prstGeom prst="rect">
            <a:avLst/>
          </a:prstGeom>
          <a:noFill/>
        </p:spPr>
        <p:txBody>
          <a:bodyPr wrap="square" rtlCol="0">
            <a:spAutoFit/>
          </a:bodyPr>
          <a:lstStyle/>
          <a:p>
            <a:r>
              <a:rPr lang="fr-CA" sz="3000" dirty="0" smtClean="0">
                <a:latin typeface="Arial" pitchFamily="34" charset="0"/>
                <a:cs typeface="Arial" pitchFamily="34" charset="0"/>
              </a:rPr>
              <a:t>Non</a:t>
            </a:r>
            <a:endParaRPr lang="fr-CA" sz="3000" dirty="0">
              <a:latin typeface="Arial" pitchFamily="34" charset="0"/>
              <a:cs typeface="Arial" pitchFamily="34" charset="0"/>
            </a:endParaRPr>
          </a:p>
        </p:txBody>
      </p:sp>
      <p:sp>
        <p:nvSpPr>
          <p:cNvPr id="20" name="Rectangle 19"/>
          <p:cNvSpPr/>
          <p:nvPr>
            <p:custDataLst>
              <p:tags r:id="rId5"/>
            </p:custDataLst>
          </p:nvPr>
        </p:nvSpPr>
        <p:spPr>
          <a:xfrm>
            <a:off x="406748" y="3417967"/>
            <a:ext cx="2592288" cy="1477328"/>
          </a:xfrm>
          <a:prstGeom prst="rect">
            <a:avLst/>
          </a:prstGeom>
        </p:spPr>
        <p:txBody>
          <a:bodyPr wrap="square">
            <a:spAutoFit/>
          </a:bodyPr>
          <a:lstStyle/>
          <a:p>
            <a:r>
              <a:rPr lang="fr-CA" sz="1400" cap="all" dirty="0">
                <a:latin typeface="Arial" pitchFamily="34" charset="0"/>
                <a:cs typeface="Arial" pitchFamily="34" charset="0"/>
              </a:rPr>
              <a:t>Résultats obtenus auprès de</a:t>
            </a:r>
          </a:p>
          <a:p>
            <a:pPr algn="ctr"/>
            <a:r>
              <a:rPr lang="fr-CA" sz="4400" dirty="0" smtClean="0">
                <a:solidFill>
                  <a:schemeClr val="accent1"/>
                </a:solidFill>
                <a:latin typeface="Arial" pitchFamily="34" charset="0"/>
                <a:cs typeface="Arial" pitchFamily="34" charset="0"/>
              </a:rPr>
              <a:t>50</a:t>
            </a:r>
            <a:endParaRPr lang="fr-CA" sz="3000" dirty="0" smtClean="0">
              <a:latin typeface="Arial" pitchFamily="34" charset="0"/>
              <a:cs typeface="Arial" pitchFamily="34" charset="0"/>
            </a:endParaRPr>
          </a:p>
          <a:p>
            <a:r>
              <a:rPr lang="fr-CA" b="1" dirty="0" smtClean="0">
                <a:solidFill>
                  <a:schemeClr val="tx1">
                    <a:lumMod val="65000"/>
                    <a:lumOff val="35000"/>
                  </a:schemeClr>
                </a:solidFill>
                <a:latin typeface="Arial" pitchFamily="34" charset="0"/>
                <a:cs typeface="Arial" pitchFamily="34" charset="0"/>
              </a:rPr>
              <a:t>conseils scolaires</a:t>
            </a:r>
            <a:endParaRPr lang="fr-CA" b="1" dirty="0">
              <a:solidFill>
                <a:schemeClr val="tx1">
                  <a:lumMod val="65000"/>
                  <a:lumOff val="35000"/>
                </a:schemeClr>
              </a:solidFill>
              <a:latin typeface="Arial" pitchFamily="34" charset="0"/>
              <a:cs typeface="Arial" pitchFamily="34" charset="0"/>
            </a:endParaRPr>
          </a:p>
        </p:txBody>
      </p:sp>
      <p:sp>
        <p:nvSpPr>
          <p:cNvPr id="21" name="Footer Placeholder 21"/>
          <p:cNvSpPr>
            <a:spLocks noGrp="1"/>
          </p:cNvSpPr>
          <p:nvPr>
            <p:ph type="ftr" sz="quarter" idx="3"/>
            <p:custDataLst>
              <p:tags r:id="rId6"/>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22" name="Oval 21"/>
          <p:cNvSpPr/>
          <p:nvPr>
            <p:custDataLst>
              <p:tags r:id="rId7"/>
            </p:custDataLst>
          </p:nvPr>
        </p:nvSpPr>
        <p:spPr>
          <a:xfrm>
            <a:off x="251520" y="9807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492711338"/>
      </p:ext>
    </p:extLst>
  </p:cSld>
  <p:clrMapOvr>
    <a:masterClrMapping/>
  </p:clrMapOvr>
  <p:transition>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custDataLst>
              <p:tags r:id="rId1"/>
            </p:custDataLst>
            <p:extLst>
              <p:ext uri="{D42A27DB-BD31-4B8C-83A1-F6EECF244321}">
                <p14:modId xmlns="" xmlns:p14="http://schemas.microsoft.com/office/powerpoint/2010/main" val="4023331713"/>
              </p:ext>
            </p:extLst>
          </p:nvPr>
        </p:nvGraphicFramePr>
        <p:xfrm>
          <a:off x="2699792" y="1412776"/>
          <a:ext cx="6023992" cy="4896544"/>
        </p:xfrm>
        <a:graphic>
          <a:graphicData uri="http://schemas.openxmlformats.org/drawingml/2006/chart">
            <c:chart xmlns:c="http://schemas.openxmlformats.org/drawingml/2006/chart" xmlns:r="http://schemas.openxmlformats.org/officeDocument/2006/relationships" r:id="rId9"/>
          </a:graphicData>
        </a:graphic>
      </p:graphicFrame>
      <p:sp>
        <p:nvSpPr>
          <p:cNvPr id="2" name="Title 1"/>
          <p:cNvSpPr>
            <a:spLocks noGrp="1"/>
          </p:cNvSpPr>
          <p:nvPr>
            <p:ph type="title"/>
            <p:custDataLst>
              <p:tags r:id="rId2"/>
            </p:custDataLst>
          </p:nvPr>
        </p:nvSpPr>
        <p:spPr>
          <a:xfrm>
            <a:off x="467544" y="404664"/>
            <a:ext cx="8424936" cy="1224136"/>
          </a:xfrm>
        </p:spPr>
        <p:txBody>
          <a:bodyPr>
            <a:normAutofit/>
          </a:bodyPr>
          <a:lstStyle/>
          <a:p>
            <a:pPr>
              <a:lnSpc>
                <a:spcPts val="2800"/>
              </a:lnSpc>
            </a:pPr>
            <a:r>
              <a:rPr lang="fr-CA" sz="2600" dirty="0" smtClean="0">
                <a:latin typeface="Arial" pitchFamily="34" charset="0"/>
                <a:cs typeface="Arial" pitchFamily="34" charset="0"/>
              </a:rPr>
              <a:t>Votre conseil scolaire offre-t-il régulièrement une formation sur la sécurité pour les directrices et directeurs d’écoles?</a:t>
            </a:r>
            <a:endParaRPr lang="fr-CA" sz="2600" dirty="0">
              <a:latin typeface="Arial" pitchFamily="34" charset="0"/>
              <a:cs typeface="Arial" pitchFamily="34" charset="0"/>
            </a:endParaRPr>
          </a:p>
        </p:txBody>
      </p:sp>
      <p:sp>
        <p:nvSpPr>
          <p:cNvPr id="12" name="TextBox 11"/>
          <p:cNvSpPr txBox="1"/>
          <p:nvPr>
            <p:custDataLst>
              <p:tags r:id="rId3"/>
            </p:custDataLst>
          </p:nvPr>
        </p:nvSpPr>
        <p:spPr>
          <a:xfrm>
            <a:off x="6516216" y="3933056"/>
            <a:ext cx="864096" cy="553998"/>
          </a:xfrm>
          <a:prstGeom prst="rect">
            <a:avLst/>
          </a:prstGeom>
          <a:noFill/>
        </p:spPr>
        <p:txBody>
          <a:bodyPr wrap="square" rtlCol="0">
            <a:spAutoFit/>
          </a:bodyPr>
          <a:lstStyle/>
          <a:p>
            <a:r>
              <a:rPr lang="fr-CA" sz="3000" dirty="0" smtClean="0">
                <a:latin typeface="Arial" pitchFamily="34" charset="0"/>
                <a:cs typeface="Arial" pitchFamily="34" charset="0"/>
              </a:rPr>
              <a:t>Oui</a:t>
            </a:r>
            <a:endParaRPr lang="fr-CA" sz="3000" dirty="0">
              <a:latin typeface="Arial" pitchFamily="34" charset="0"/>
              <a:cs typeface="Arial" pitchFamily="34" charset="0"/>
            </a:endParaRPr>
          </a:p>
        </p:txBody>
      </p:sp>
      <p:sp>
        <p:nvSpPr>
          <p:cNvPr id="13" name="TextBox 12"/>
          <p:cNvSpPr txBox="1"/>
          <p:nvPr>
            <p:custDataLst>
              <p:tags r:id="rId4"/>
            </p:custDataLst>
          </p:nvPr>
        </p:nvSpPr>
        <p:spPr>
          <a:xfrm>
            <a:off x="4165352" y="2670011"/>
            <a:ext cx="936104" cy="553998"/>
          </a:xfrm>
          <a:prstGeom prst="rect">
            <a:avLst/>
          </a:prstGeom>
          <a:noFill/>
        </p:spPr>
        <p:txBody>
          <a:bodyPr wrap="square" rtlCol="0">
            <a:spAutoFit/>
          </a:bodyPr>
          <a:lstStyle/>
          <a:p>
            <a:r>
              <a:rPr lang="fr-CA" sz="3000" dirty="0" smtClean="0">
                <a:latin typeface="Arial" pitchFamily="34" charset="0"/>
                <a:cs typeface="Arial" pitchFamily="34" charset="0"/>
              </a:rPr>
              <a:t>Non</a:t>
            </a:r>
            <a:endParaRPr lang="fr-CA" sz="3000" dirty="0">
              <a:latin typeface="Arial" pitchFamily="34" charset="0"/>
              <a:cs typeface="Arial" pitchFamily="34" charset="0"/>
            </a:endParaRPr>
          </a:p>
        </p:txBody>
      </p:sp>
      <p:sp>
        <p:nvSpPr>
          <p:cNvPr id="20" name="Rectangle 19"/>
          <p:cNvSpPr/>
          <p:nvPr>
            <p:custDataLst>
              <p:tags r:id="rId5"/>
            </p:custDataLst>
          </p:nvPr>
        </p:nvSpPr>
        <p:spPr>
          <a:xfrm>
            <a:off x="395536" y="3471391"/>
            <a:ext cx="2448272" cy="1477328"/>
          </a:xfrm>
          <a:prstGeom prst="rect">
            <a:avLst/>
          </a:prstGeom>
        </p:spPr>
        <p:txBody>
          <a:bodyPr wrap="square">
            <a:spAutoFit/>
          </a:bodyPr>
          <a:lstStyle/>
          <a:p>
            <a:r>
              <a:rPr lang="fr-CA" sz="1400" cap="all" dirty="0">
                <a:latin typeface="Arial" pitchFamily="34" charset="0"/>
                <a:cs typeface="Arial" pitchFamily="34" charset="0"/>
              </a:rPr>
              <a:t>Résultats obtenus auprès de</a:t>
            </a:r>
          </a:p>
          <a:p>
            <a:pPr algn="ctr"/>
            <a:r>
              <a:rPr lang="fr-CA" sz="4400" dirty="0" smtClean="0">
                <a:solidFill>
                  <a:schemeClr val="accent1"/>
                </a:solidFill>
                <a:latin typeface="Arial" pitchFamily="34" charset="0"/>
                <a:cs typeface="Arial" pitchFamily="34" charset="0"/>
              </a:rPr>
              <a:t>50</a:t>
            </a:r>
            <a:r>
              <a:rPr lang="fr-CA" sz="3000" dirty="0" smtClean="0">
                <a:latin typeface="Arial" pitchFamily="34" charset="0"/>
                <a:cs typeface="Arial" pitchFamily="34" charset="0"/>
              </a:rPr>
              <a:t> </a:t>
            </a:r>
          </a:p>
          <a:p>
            <a:r>
              <a:rPr lang="fr-CA" b="1" dirty="0" smtClean="0">
                <a:solidFill>
                  <a:schemeClr val="tx1">
                    <a:lumMod val="65000"/>
                    <a:lumOff val="35000"/>
                  </a:schemeClr>
                </a:solidFill>
                <a:latin typeface="Arial" pitchFamily="34" charset="0"/>
                <a:cs typeface="Arial" pitchFamily="34" charset="0"/>
              </a:rPr>
              <a:t>conseils scolaires</a:t>
            </a:r>
            <a:endParaRPr lang="fr-CA" b="1" dirty="0">
              <a:solidFill>
                <a:schemeClr val="tx1">
                  <a:lumMod val="65000"/>
                  <a:lumOff val="35000"/>
                </a:schemeClr>
              </a:solidFill>
              <a:latin typeface="Arial" pitchFamily="34" charset="0"/>
              <a:cs typeface="Arial" pitchFamily="34" charset="0"/>
            </a:endParaRPr>
          </a:p>
        </p:txBody>
      </p:sp>
      <p:sp>
        <p:nvSpPr>
          <p:cNvPr id="21" name="Footer Placeholder 21"/>
          <p:cNvSpPr>
            <a:spLocks noGrp="1"/>
          </p:cNvSpPr>
          <p:nvPr>
            <p:ph type="ftr" sz="quarter" idx="3"/>
            <p:custDataLst>
              <p:tags r:id="rId6"/>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22" name="Oval 21"/>
          <p:cNvSpPr/>
          <p:nvPr>
            <p:custDataLst>
              <p:tags r:id="rId7"/>
            </p:custDataLst>
          </p:nvPr>
        </p:nvSpPr>
        <p:spPr>
          <a:xfrm>
            <a:off x="251520" y="9807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863933306"/>
      </p:ext>
    </p:extLst>
  </p:cSld>
  <p:clrMapOvr>
    <a:masterClrMapping/>
  </p:clrMapOvr>
  <p:transition>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custDataLst>
              <p:tags r:id="rId1"/>
            </p:custDataLst>
            <p:extLst>
              <p:ext uri="{D42A27DB-BD31-4B8C-83A1-F6EECF244321}">
                <p14:modId xmlns="" xmlns:p14="http://schemas.microsoft.com/office/powerpoint/2010/main" val="3094386432"/>
              </p:ext>
            </p:extLst>
          </p:nvPr>
        </p:nvGraphicFramePr>
        <p:xfrm>
          <a:off x="2195736" y="1268760"/>
          <a:ext cx="6408711" cy="4985008"/>
        </p:xfrm>
        <a:graphic>
          <a:graphicData uri="http://schemas.openxmlformats.org/drawingml/2006/chart">
            <c:chart xmlns:c="http://schemas.openxmlformats.org/drawingml/2006/chart" xmlns:r="http://schemas.openxmlformats.org/officeDocument/2006/relationships" r:id="rId14"/>
          </a:graphicData>
        </a:graphic>
      </p:graphicFrame>
      <p:sp>
        <p:nvSpPr>
          <p:cNvPr id="2" name="Title 1"/>
          <p:cNvSpPr>
            <a:spLocks noGrp="1"/>
          </p:cNvSpPr>
          <p:nvPr>
            <p:ph type="title"/>
            <p:custDataLst>
              <p:tags r:id="rId2"/>
            </p:custDataLst>
          </p:nvPr>
        </p:nvSpPr>
        <p:spPr>
          <a:xfrm>
            <a:off x="518864" y="692696"/>
            <a:ext cx="8229600" cy="566936"/>
          </a:xfrm>
        </p:spPr>
        <p:txBody>
          <a:bodyPr>
            <a:normAutofit/>
          </a:bodyPr>
          <a:lstStyle/>
          <a:p>
            <a:r>
              <a:rPr lang="fr-CA" sz="2600" dirty="0" smtClean="0">
                <a:latin typeface="Arial" pitchFamily="34" charset="0"/>
                <a:cs typeface="Arial" pitchFamily="34" charset="0"/>
              </a:rPr>
              <a:t>Qui</a:t>
            </a:r>
            <a:r>
              <a:rPr lang="fr-CA" sz="2600" dirty="0" smtClean="0"/>
              <a:t> d</a:t>
            </a:r>
            <a:r>
              <a:rPr lang="fr-CA" sz="2600" dirty="0" smtClean="0">
                <a:latin typeface="Arial" pitchFamily="34" charset="0"/>
                <a:cs typeface="Arial" pitchFamily="34" charset="0"/>
              </a:rPr>
              <a:t>onne</a:t>
            </a:r>
            <a:r>
              <a:rPr lang="fr-CA" sz="2600" dirty="0" smtClean="0">
                <a:solidFill>
                  <a:srgbClr val="FF0000"/>
                </a:solidFill>
                <a:latin typeface="Arial" pitchFamily="34" charset="0"/>
                <a:cs typeface="Arial" pitchFamily="34" charset="0"/>
              </a:rPr>
              <a:t> </a:t>
            </a:r>
            <a:r>
              <a:rPr lang="fr-CA" sz="2600" dirty="0" smtClean="0">
                <a:latin typeface="Arial" pitchFamily="34" charset="0"/>
                <a:cs typeface="Arial" pitchFamily="34" charset="0"/>
              </a:rPr>
              <a:t>cette</a:t>
            </a:r>
            <a:r>
              <a:rPr lang="fr-CA" sz="2600" dirty="0" smtClean="0">
                <a:solidFill>
                  <a:srgbClr val="FF0000"/>
                </a:solidFill>
                <a:latin typeface="Arial" pitchFamily="34" charset="0"/>
                <a:cs typeface="Arial" pitchFamily="34" charset="0"/>
              </a:rPr>
              <a:t> </a:t>
            </a:r>
            <a:r>
              <a:rPr lang="fr-CA" sz="2600" dirty="0" smtClean="0">
                <a:latin typeface="Arial" pitchFamily="34" charset="0"/>
                <a:cs typeface="Arial" pitchFamily="34" charset="0"/>
              </a:rPr>
              <a:t>formation?</a:t>
            </a:r>
            <a:endParaRPr lang="fr-CA" sz="2600" dirty="0">
              <a:latin typeface="Arial" pitchFamily="34" charset="0"/>
              <a:cs typeface="Arial" pitchFamily="34" charset="0"/>
            </a:endParaRPr>
          </a:p>
        </p:txBody>
      </p:sp>
      <p:sp>
        <p:nvSpPr>
          <p:cNvPr id="4" name="Rectangle 3"/>
          <p:cNvSpPr/>
          <p:nvPr>
            <p:custDataLst>
              <p:tags r:id="rId3"/>
            </p:custDataLst>
          </p:nvPr>
        </p:nvSpPr>
        <p:spPr>
          <a:xfrm>
            <a:off x="2843808" y="3002854"/>
            <a:ext cx="2088232" cy="707886"/>
          </a:xfrm>
          <a:prstGeom prst="rect">
            <a:avLst/>
          </a:prstGeom>
        </p:spPr>
        <p:txBody>
          <a:bodyPr wrap="square">
            <a:spAutoFit/>
          </a:bodyPr>
          <a:lstStyle/>
          <a:p>
            <a:pPr algn="ctr">
              <a:lnSpc>
                <a:spcPts val="1600"/>
              </a:lnSpc>
            </a:pPr>
            <a:r>
              <a:rPr lang="fr-CA" sz="1600" b="1" dirty="0" smtClean="0">
                <a:latin typeface="Arial" pitchFamily="34" charset="0"/>
                <a:cs typeface="Arial" pitchFamily="34" charset="0"/>
              </a:rPr>
              <a:t>Agente ou agent / responsable de la santé et sécurité </a:t>
            </a:r>
            <a:endParaRPr lang="fr-CA" sz="1600" b="1" dirty="0">
              <a:latin typeface="Arial" pitchFamily="34" charset="0"/>
              <a:cs typeface="Arial" pitchFamily="34" charset="0"/>
            </a:endParaRPr>
          </a:p>
        </p:txBody>
      </p:sp>
      <p:sp>
        <p:nvSpPr>
          <p:cNvPr id="5" name="Rectangle 4"/>
          <p:cNvSpPr/>
          <p:nvPr>
            <p:custDataLst>
              <p:tags r:id="rId4"/>
            </p:custDataLst>
          </p:nvPr>
        </p:nvSpPr>
        <p:spPr>
          <a:xfrm>
            <a:off x="6156176" y="915121"/>
            <a:ext cx="2808436" cy="1323439"/>
          </a:xfrm>
          <a:prstGeom prst="rect">
            <a:avLst/>
          </a:prstGeom>
        </p:spPr>
        <p:txBody>
          <a:bodyPr wrap="square">
            <a:spAutoFit/>
          </a:bodyPr>
          <a:lstStyle/>
          <a:p>
            <a:pPr>
              <a:lnSpc>
                <a:spcPts val="1600"/>
              </a:lnSpc>
            </a:pPr>
            <a:r>
              <a:rPr lang="fr-CA" sz="1500" b="1" dirty="0" smtClean="0">
                <a:latin typeface="Arial" pitchFamily="34" charset="0"/>
                <a:cs typeface="Arial" pitchFamily="34" charset="0"/>
              </a:rPr>
              <a:t>Enseignante ou enseignant ressource / conseillère ou conseiller pédagogique / coordonnatrice ou coordonnateur responsable des sciences </a:t>
            </a:r>
            <a:endParaRPr lang="fr-CA" sz="1500" b="1" dirty="0">
              <a:latin typeface="Arial" pitchFamily="34" charset="0"/>
              <a:cs typeface="Arial" pitchFamily="34" charset="0"/>
            </a:endParaRPr>
          </a:p>
        </p:txBody>
      </p:sp>
      <p:sp>
        <p:nvSpPr>
          <p:cNvPr id="6" name="Rectangle 5"/>
          <p:cNvSpPr/>
          <p:nvPr>
            <p:custDataLst>
              <p:tags r:id="rId5"/>
            </p:custDataLst>
          </p:nvPr>
        </p:nvSpPr>
        <p:spPr>
          <a:xfrm>
            <a:off x="6696074" y="2510412"/>
            <a:ext cx="2327858" cy="1938992"/>
          </a:xfrm>
          <a:prstGeom prst="rect">
            <a:avLst/>
          </a:prstGeom>
        </p:spPr>
        <p:txBody>
          <a:bodyPr wrap="square">
            <a:spAutoFit/>
          </a:bodyPr>
          <a:lstStyle/>
          <a:p>
            <a:pPr>
              <a:lnSpc>
                <a:spcPts val="1600"/>
              </a:lnSpc>
            </a:pPr>
            <a:r>
              <a:rPr lang="fr-CA" sz="1500" b="1" dirty="0" smtClean="0">
                <a:latin typeface="Arial" pitchFamily="34" charset="0"/>
                <a:cs typeface="Arial" pitchFamily="34" charset="0"/>
              </a:rPr>
              <a:t>Enseignante ou enseignant ressource /conseillère ou conseiller pédagogique / coordonnatrice ou coordinateur avec responsabilités pour l’éducation technologique </a:t>
            </a:r>
            <a:endParaRPr lang="fr-CA" sz="1500" b="1" dirty="0">
              <a:latin typeface="Arial" pitchFamily="34" charset="0"/>
              <a:cs typeface="Arial" pitchFamily="34" charset="0"/>
            </a:endParaRPr>
          </a:p>
        </p:txBody>
      </p:sp>
      <p:sp>
        <p:nvSpPr>
          <p:cNvPr id="7" name="Rectangle 6"/>
          <p:cNvSpPr/>
          <p:nvPr>
            <p:custDataLst>
              <p:tags r:id="rId6"/>
            </p:custDataLst>
          </p:nvPr>
        </p:nvSpPr>
        <p:spPr>
          <a:xfrm>
            <a:off x="4806549" y="4532243"/>
            <a:ext cx="1967387" cy="502702"/>
          </a:xfrm>
          <a:prstGeom prst="rect">
            <a:avLst/>
          </a:prstGeom>
        </p:spPr>
        <p:txBody>
          <a:bodyPr wrap="square">
            <a:spAutoFit/>
          </a:bodyPr>
          <a:lstStyle/>
          <a:p>
            <a:pPr algn="ctr">
              <a:lnSpc>
                <a:spcPts val="1600"/>
              </a:lnSpc>
            </a:pPr>
            <a:r>
              <a:rPr lang="fr-CA" sz="1600" b="1" dirty="0" smtClean="0">
                <a:latin typeface="Arial" pitchFamily="34" charset="0"/>
                <a:cs typeface="Arial" pitchFamily="34" charset="0"/>
              </a:rPr>
              <a:t>Autre, </a:t>
            </a:r>
          </a:p>
          <a:p>
            <a:pPr algn="ctr">
              <a:lnSpc>
                <a:spcPts val="1600"/>
              </a:lnSpc>
            </a:pPr>
            <a:r>
              <a:rPr lang="fr-CA" sz="1600" b="1" dirty="0" smtClean="0">
                <a:latin typeface="Arial" pitchFamily="34" charset="0"/>
                <a:cs typeface="Arial" pitchFamily="34" charset="0"/>
              </a:rPr>
              <a:t>veuillez préciser </a:t>
            </a:r>
            <a:endParaRPr lang="fr-CA" sz="1600" b="1" dirty="0">
              <a:latin typeface="Arial" pitchFamily="34" charset="0"/>
              <a:cs typeface="Arial" pitchFamily="34" charset="0"/>
            </a:endParaRPr>
          </a:p>
        </p:txBody>
      </p:sp>
      <p:sp>
        <p:nvSpPr>
          <p:cNvPr id="17" name="Rectangle 16"/>
          <p:cNvSpPr/>
          <p:nvPr>
            <p:custDataLst>
              <p:tags r:id="rId7"/>
            </p:custDataLst>
          </p:nvPr>
        </p:nvSpPr>
        <p:spPr>
          <a:xfrm>
            <a:off x="219944" y="3710740"/>
            <a:ext cx="2263824" cy="1477328"/>
          </a:xfrm>
          <a:prstGeom prst="rect">
            <a:avLst/>
          </a:prstGeom>
        </p:spPr>
        <p:txBody>
          <a:bodyPr wrap="square">
            <a:spAutoFit/>
          </a:bodyPr>
          <a:lstStyle/>
          <a:p>
            <a:r>
              <a:rPr lang="fr-CA" sz="1400" cap="all" dirty="0">
                <a:latin typeface="Arial" pitchFamily="34" charset="0"/>
                <a:cs typeface="Arial" pitchFamily="34" charset="0"/>
              </a:rPr>
              <a:t>Résultats obtenus auprès de</a:t>
            </a:r>
          </a:p>
          <a:p>
            <a:pPr algn="ctr"/>
            <a:r>
              <a:rPr lang="fr-CA" sz="4400" dirty="0" smtClean="0">
                <a:solidFill>
                  <a:schemeClr val="accent1"/>
                </a:solidFill>
                <a:latin typeface="Arial" pitchFamily="34" charset="0"/>
                <a:cs typeface="Arial" pitchFamily="34" charset="0"/>
              </a:rPr>
              <a:t>44</a:t>
            </a:r>
            <a:r>
              <a:rPr lang="fr-CA" sz="3000" dirty="0" smtClean="0">
                <a:latin typeface="Arial" pitchFamily="34" charset="0"/>
                <a:cs typeface="Arial" pitchFamily="34" charset="0"/>
              </a:rPr>
              <a:t> </a:t>
            </a:r>
          </a:p>
          <a:p>
            <a:r>
              <a:rPr lang="fr-CA" b="1" dirty="0" smtClean="0">
                <a:solidFill>
                  <a:schemeClr val="tx1">
                    <a:lumMod val="65000"/>
                    <a:lumOff val="35000"/>
                  </a:schemeClr>
                </a:solidFill>
                <a:latin typeface="Arial" pitchFamily="34" charset="0"/>
                <a:cs typeface="Arial" pitchFamily="34" charset="0"/>
              </a:rPr>
              <a:t>conseils scolaires</a:t>
            </a:r>
            <a:endParaRPr lang="fr-CA" b="1" dirty="0">
              <a:solidFill>
                <a:schemeClr val="tx1">
                  <a:lumMod val="65000"/>
                  <a:lumOff val="35000"/>
                </a:schemeClr>
              </a:solidFill>
              <a:latin typeface="Arial" pitchFamily="34" charset="0"/>
              <a:cs typeface="Arial" pitchFamily="34" charset="0"/>
            </a:endParaRPr>
          </a:p>
        </p:txBody>
      </p:sp>
      <p:sp>
        <p:nvSpPr>
          <p:cNvPr id="18" name="Footer Placeholder 21"/>
          <p:cNvSpPr>
            <a:spLocks noGrp="1"/>
          </p:cNvSpPr>
          <p:nvPr>
            <p:ph type="ftr" sz="quarter" idx="3"/>
            <p:custDataLst>
              <p:tags r:id="rId8"/>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cxnSp>
        <p:nvCxnSpPr>
          <p:cNvPr id="20" name="Straight Connector 19"/>
          <p:cNvCxnSpPr/>
          <p:nvPr>
            <p:custDataLst>
              <p:tags r:id="rId9"/>
            </p:custDataLst>
          </p:nvPr>
        </p:nvCxnSpPr>
        <p:spPr>
          <a:xfrm flipV="1">
            <a:off x="5364088" y="1052736"/>
            <a:ext cx="864096" cy="793053"/>
          </a:xfrm>
          <a:prstGeom prst="line">
            <a:avLst/>
          </a:prstGeom>
          <a:ln w="34925"/>
        </p:spPr>
        <p:style>
          <a:lnRef idx="1">
            <a:schemeClr val="dk1"/>
          </a:lnRef>
          <a:fillRef idx="0">
            <a:schemeClr val="dk1"/>
          </a:fillRef>
          <a:effectRef idx="0">
            <a:schemeClr val="dk1"/>
          </a:effectRef>
          <a:fontRef idx="minor">
            <a:schemeClr val="tx1"/>
          </a:fontRef>
        </p:style>
      </p:cxnSp>
      <p:cxnSp>
        <p:nvCxnSpPr>
          <p:cNvPr id="28" name="Straight Connector 27"/>
          <p:cNvCxnSpPr/>
          <p:nvPr>
            <p:custDataLst>
              <p:tags r:id="rId10"/>
            </p:custDataLst>
          </p:nvPr>
        </p:nvCxnSpPr>
        <p:spPr>
          <a:xfrm flipV="1">
            <a:off x="6084168" y="2708920"/>
            <a:ext cx="689768" cy="64787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p:cNvSpPr/>
          <p:nvPr>
            <p:custDataLst>
              <p:tags r:id="rId11"/>
            </p:custDataLst>
          </p:nvPr>
        </p:nvSpPr>
        <p:spPr>
          <a:xfrm>
            <a:off x="251520" y="9807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436687498"/>
      </p:ext>
    </p:extLst>
  </p:cSld>
  <p:clrMapOvr>
    <a:masterClrMapping/>
  </p:clrMapOvr>
  <p:transition>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44205" y="159631"/>
            <a:ext cx="8520283" cy="1685193"/>
          </a:xfrm>
        </p:spPr>
        <p:txBody>
          <a:bodyPr>
            <a:noAutofit/>
          </a:bodyPr>
          <a:lstStyle/>
          <a:p>
            <a:pPr>
              <a:lnSpc>
                <a:spcPts val="2700"/>
              </a:lnSpc>
            </a:pPr>
            <a:r>
              <a:rPr lang="fr-CA" sz="2500" dirty="0" smtClean="0"/>
              <a:t>Quels sont les plus grands défis qui devront être relevés dans votre conseil scolaire pour satisfaire aux exigences de santé et sécurité afin d’avoir des ateliers d’éducation technologique et des laboratoires de sciences sécuritaires? (en pourcentage)</a:t>
            </a:r>
            <a:endParaRPr lang="fr-CA" sz="2500" dirty="0"/>
          </a:p>
        </p:txBody>
      </p:sp>
      <p:sp>
        <p:nvSpPr>
          <p:cNvPr id="4" name="Rectangle 3"/>
          <p:cNvSpPr/>
          <p:nvPr>
            <p:custDataLst>
              <p:tags r:id="rId2"/>
            </p:custDataLst>
          </p:nvPr>
        </p:nvSpPr>
        <p:spPr>
          <a:xfrm>
            <a:off x="505158" y="1988840"/>
            <a:ext cx="3926866" cy="707886"/>
          </a:xfrm>
          <a:prstGeom prst="rect">
            <a:avLst/>
          </a:prstGeom>
        </p:spPr>
        <p:txBody>
          <a:bodyPr wrap="square">
            <a:spAutoFit/>
          </a:bodyPr>
          <a:lstStyle/>
          <a:p>
            <a:pPr>
              <a:lnSpc>
                <a:spcPts val="1600"/>
              </a:lnSpc>
            </a:pPr>
            <a:r>
              <a:rPr lang="fr-CA" sz="1600" b="1" dirty="0" smtClean="0">
                <a:latin typeface="Arial" pitchFamily="34" charset="0"/>
                <a:cs typeface="Arial" pitchFamily="34" charset="0"/>
              </a:rPr>
              <a:t>S’assurer que les élèves reçoivent des informations claires et cohérentes sur la sécurité </a:t>
            </a:r>
            <a:endParaRPr lang="fr-CA" sz="1600" b="1" dirty="0">
              <a:latin typeface="Arial" pitchFamily="34" charset="0"/>
              <a:cs typeface="Arial" pitchFamily="34" charset="0"/>
            </a:endParaRPr>
          </a:p>
        </p:txBody>
      </p:sp>
      <p:graphicFrame>
        <p:nvGraphicFramePr>
          <p:cNvPr id="15" name="Chart 14"/>
          <p:cNvGraphicFramePr/>
          <p:nvPr>
            <p:custDataLst>
              <p:tags r:id="rId3"/>
            </p:custDataLst>
            <p:extLst>
              <p:ext uri="{D42A27DB-BD31-4B8C-83A1-F6EECF244321}">
                <p14:modId xmlns="" xmlns:p14="http://schemas.microsoft.com/office/powerpoint/2010/main" val="1035677644"/>
              </p:ext>
            </p:extLst>
          </p:nvPr>
        </p:nvGraphicFramePr>
        <p:xfrm>
          <a:off x="2575880" y="1820064"/>
          <a:ext cx="5884552" cy="4424382"/>
        </p:xfrm>
        <a:graphic>
          <a:graphicData uri="http://schemas.openxmlformats.org/drawingml/2006/chart">
            <c:chart xmlns:c="http://schemas.openxmlformats.org/drawingml/2006/chart" xmlns:r="http://schemas.openxmlformats.org/officeDocument/2006/relationships" r:id="rId14"/>
          </a:graphicData>
        </a:graphic>
      </p:graphicFrame>
      <p:cxnSp>
        <p:nvCxnSpPr>
          <p:cNvPr id="24" name="Straight Connector 23"/>
          <p:cNvCxnSpPr/>
          <p:nvPr>
            <p:custDataLst>
              <p:tags r:id="rId4"/>
            </p:custDataLst>
          </p:nvPr>
        </p:nvCxnSpPr>
        <p:spPr>
          <a:xfrm flipH="1" flipV="1">
            <a:off x="3779912" y="2469349"/>
            <a:ext cx="945088" cy="454754"/>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sp>
        <p:nvSpPr>
          <p:cNvPr id="27" name="Rectangle 26"/>
          <p:cNvSpPr/>
          <p:nvPr>
            <p:custDataLst>
              <p:tags r:id="rId5"/>
            </p:custDataLst>
          </p:nvPr>
        </p:nvSpPr>
        <p:spPr>
          <a:xfrm>
            <a:off x="228824" y="4653136"/>
            <a:ext cx="2520280" cy="1477328"/>
          </a:xfrm>
          <a:prstGeom prst="rect">
            <a:avLst/>
          </a:prstGeom>
        </p:spPr>
        <p:txBody>
          <a:bodyPr wrap="square">
            <a:spAutoFit/>
          </a:bodyPr>
          <a:lstStyle/>
          <a:p>
            <a:r>
              <a:rPr lang="fr-CA" sz="1400" cap="all" dirty="0">
                <a:latin typeface="Arial" pitchFamily="34" charset="0"/>
                <a:cs typeface="Arial" pitchFamily="34" charset="0"/>
              </a:rPr>
              <a:t>Résultats obtenus auprès de</a:t>
            </a:r>
          </a:p>
          <a:p>
            <a:pPr algn="ctr"/>
            <a:r>
              <a:rPr lang="fr-CA" sz="4400" dirty="0" smtClean="0">
                <a:solidFill>
                  <a:schemeClr val="accent1"/>
                </a:solidFill>
                <a:latin typeface="Arial" pitchFamily="34" charset="0"/>
                <a:cs typeface="Arial" pitchFamily="34" charset="0"/>
              </a:rPr>
              <a:t>50</a:t>
            </a:r>
            <a:r>
              <a:rPr lang="fr-CA" sz="3000" dirty="0" smtClean="0">
                <a:latin typeface="Arial" pitchFamily="34" charset="0"/>
                <a:cs typeface="Arial" pitchFamily="34" charset="0"/>
              </a:rPr>
              <a:t> </a:t>
            </a:r>
          </a:p>
          <a:p>
            <a:r>
              <a:rPr lang="fr-CA" b="1" dirty="0" smtClean="0">
                <a:solidFill>
                  <a:schemeClr val="tx1">
                    <a:lumMod val="65000"/>
                    <a:lumOff val="35000"/>
                  </a:schemeClr>
                </a:solidFill>
                <a:latin typeface="Arial" pitchFamily="34" charset="0"/>
                <a:cs typeface="Arial" pitchFamily="34" charset="0"/>
              </a:rPr>
              <a:t>conseils scolaires</a:t>
            </a:r>
            <a:endParaRPr lang="fr-CA" b="1" dirty="0">
              <a:solidFill>
                <a:schemeClr val="tx1">
                  <a:lumMod val="65000"/>
                  <a:lumOff val="35000"/>
                </a:schemeClr>
              </a:solidFill>
              <a:latin typeface="Arial" pitchFamily="34" charset="0"/>
              <a:cs typeface="Arial" pitchFamily="34" charset="0"/>
            </a:endParaRPr>
          </a:p>
        </p:txBody>
      </p:sp>
      <p:sp>
        <p:nvSpPr>
          <p:cNvPr id="29" name="Footer Placeholder 21"/>
          <p:cNvSpPr>
            <a:spLocks noGrp="1"/>
          </p:cNvSpPr>
          <p:nvPr>
            <p:ph type="ftr" sz="quarter" idx="3"/>
            <p:custDataLst>
              <p:tags r:id="rId6"/>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3" name="Rectangle 2"/>
          <p:cNvSpPr/>
          <p:nvPr>
            <p:custDataLst>
              <p:tags r:id="rId7"/>
            </p:custDataLst>
          </p:nvPr>
        </p:nvSpPr>
        <p:spPr>
          <a:xfrm>
            <a:off x="1907704" y="3949955"/>
            <a:ext cx="3372792" cy="502702"/>
          </a:xfrm>
          <a:prstGeom prst="rect">
            <a:avLst/>
          </a:prstGeom>
        </p:spPr>
        <p:txBody>
          <a:bodyPr wrap="square">
            <a:spAutoFit/>
          </a:bodyPr>
          <a:lstStyle/>
          <a:p>
            <a:pPr>
              <a:lnSpc>
                <a:spcPts val="1600"/>
              </a:lnSpc>
            </a:pPr>
            <a:r>
              <a:rPr lang="fr-CA" sz="1600" b="1" dirty="0" smtClean="0">
                <a:latin typeface="Arial" pitchFamily="34" charset="0"/>
                <a:cs typeface="Arial" pitchFamily="34" charset="0"/>
              </a:rPr>
              <a:t>S’assurer que tout le personnel enseignant ait reçu la formation</a:t>
            </a:r>
            <a:endParaRPr lang="fr-CA" sz="1600" b="1" dirty="0">
              <a:latin typeface="Arial" pitchFamily="34" charset="0"/>
              <a:cs typeface="Arial" pitchFamily="34" charset="0"/>
            </a:endParaRPr>
          </a:p>
        </p:txBody>
      </p:sp>
      <p:sp>
        <p:nvSpPr>
          <p:cNvPr id="7" name="Rectangle 6"/>
          <p:cNvSpPr/>
          <p:nvPr>
            <p:custDataLst>
              <p:tags r:id="rId8"/>
            </p:custDataLst>
          </p:nvPr>
        </p:nvSpPr>
        <p:spPr>
          <a:xfrm>
            <a:off x="5593613" y="5073953"/>
            <a:ext cx="3298867" cy="297517"/>
          </a:xfrm>
          <a:prstGeom prst="rect">
            <a:avLst/>
          </a:prstGeom>
        </p:spPr>
        <p:txBody>
          <a:bodyPr wrap="square">
            <a:spAutoFit/>
          </a:bodyPr>
          <a:lstStyle/>
          <a:p>
            <a:pPr>
              <a:lnSpc>
                <a:spcPts val="1600"/>
              </a:lnSpc>
            </a:pPr>
            <a:r>
              <a:rPr lang="fr-CA" sz="1600" b="1" dirty="0" smtClean="0">
                <a:latin typeface="Arial" pitchFamily="34" charset="0"/>
                <a:cs typeface="Arial" pitchFamily="34" charset="0"/>
              </a:rPr>
              <a:t>Entretenir l’équipement existant </a:t>
            </a:r>
            <a:endParaRPr lang="fr-CA" sz="1600" b="1" dirty="0">
              <a:latin typeface="Arial" pitchFamily="34" charset="0"/>
              <a:cs typeface="Arial" pitchFamily="34" charset="0"/>
            </a:endParaRPr>
          </a:p>
        </p:txBody>
      </p:sp>
      <p:sp>
        <p:nvSpPr>
          <p:cNvPr id="34" name="Oval 33"/>
          <p:cNvSpPr/>
          <p:nvPr>
            <p:custDataLst>
              <p:tags r:id="rId9"/>
            </p:custDataLst>
          </p:nvPr>
        </p:nvSpPr>
        <p:spPr>
          <a:xfrm>
            <a:off x="251520" y="9807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custDataLst>
              <p:tags r:id="rId10"/>
            </p:custDataLst>
          </p:nvPr>
        </p:nvSpPr>
        <p:spPr>
          <a:xfrm>
            <a:off x="5804280" y="2016849"/>
            <a:ext cx="3251076" cy="913070"/>
          </a:xfrm>
          <a:prstGeom prst="rect">
            <a:avLst/>
          </a:prstGeom>
        </p:spPr>
        <p:txBody>
          <a:bodyPr wrap="square">
            <a:spAutoFit/>
          </a:bodyPr>
          <a:lstStyle/>
          <a:p>
            <a:pPr>
              <a:lnSpc>
                <a:spcPts val="1600"/>
              </a:lnSpc>
            </a:pPr>
            <a:r>
              <a:rPr lang="fr-CA" sz="1600" b="1" dirty="0" smtClean="0">
                <a:latin typeface="Arial" pitchFamily="34" charset="0"/>
                <a:cs typeface="Arial" pitchFamily="34" charset="0"/>
              </a:rPr>
              <a:t>Élaborer un plan / une politique pour la mise en œuvre uniforme dans l’ensemble du conseil scolaire </a:t>
            </a:r>
            <a:endParaRPr lang="fr-CA" sz="1600" b="1" dirty="0">
              <a:latin typeface="Arial" pitchFamily="34" charset="0"/>
              <a:cs typeface="Arial" pitchFamily="34" charset="0"/>
            </a:endParaRPr>
          </a:p>
        </p:txBody>
      </p:sp>
      <p:sp>
        <p:nvSpPr>
          <p:cNvPr id="6" name="Rectangle 5"/>
          <p:cNvSpPr/>
          <p:nvPr>
            <p:custDataLst>
              <p:tags r:id="rId11"/>
            </p:custDataLst>
          </p:nvPr>
        </p:nvSpPr>
        <p:spPr>
          <a:xfrm>
            <a:off x="6588223" y="3704949"/>
            <a:ext cx="2088232" cy="502702"/>
          </a:xfrm>
          <a:prstGeom prst="rect">
            <a:avLst/>
          </a:prstGeom>
        </p:spPr>
        <p:txBody>
          <a:bodyPr wrap="square">
            <a:spAutoFit/>
          </a:bodyPr>
          <a:lstStyle/>
          <a:p>
            <a:pPr>
              <a:lnSpc>
                <a:spcPts val="1600"/>
              </a:lnSpc>
            </a:pPr>
            <a:r>
              <a:rPr lang="fr-CA" sz="1600" b="1" dirty="0" smtClean="0">
                <a:latin typeface="Arial" pitchFamily="34" charset="0"/>
                <a:cs typeface="Arial" pitchFamily="34" charset="0"/>
              </a:rPr>
              <a:t>Acheter du nouvel équipement</a:t>
            </a:r>
          </a:p>
        </p:txBody>
      </p:sp>
    </p:spTree>
    <p:extLst>
      <p:ext uri="{BB962C8B-B14F-4D97-AF65-F5344CB8AC3E}">
        <p14:creationId xmlns="" xmlns:p14="http://schemas.microsoft.com/office/powerpoint/2010/main" val="4253860312"/>
      </p:ext>
    </p:extLst>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951312" y="1988840"/>
            <a:ext cx="6192688" cy="1944216"/>
          </a:xfrm>
        </p:spPr>
        <p:txBody>
          <a:bodyPr>
            <a:normAutofit fontScale="25000" lnSpcReduction="20000"/>
          </a:bodyPr>
          <a:lstStyle/>
          <a:p>
            <a:pPr marL="274320" lvl="1" indent="-274320">
              <a:lnSpc>
                <a:spcPts val="2400"/>
              </a:lnSpc>
              <a:spcAft>
                <a:spcPts val="600"/>
              </a:spcAft>
              <a:buClr>
                <a:schemeClr val="accent3"/>
              </a:buClr>
              <a:buSzPct val="95000"/>
            </a:pPr>
            <a:r>
              <a:rPr lang="fr-CA" sz="7200" dirty="0" smtClean="0"/>
              <a:t>Il a été demandé aux inspectrices et inspecteurs de mener des inspections auprès des écoles élémentaires et secondaires disposant d’ateliers</a:t>
            </a:r>
            <a:r>
              <a:rPr lang="fr-CA" sz="7200" dirty="0" smtClean="0">
                <a:solidFill>
                  <a:srgbClr val="FF0000"/>
                </a:solidFill>
              </a:rPr>
              <a:t> </a:t>
            </a:r>
            <a:r>
              <a:rPr lang="fr-CA" sz="7200" dirty="0" smtClean="0"/>
              <a:t>d’éducation technologique et de laboratoires de sciences, ainsi que des</a:t>
            </a:r>
            <a:r>
              <a:rPr lang="fr-CA" sz="7200" dirty="0" smtClean="0">
                <a:solidFill>
                  <a:srgbClr val="FF0000"/>
                </a:solidFill>
              </a:rPr>
              <a:t> </a:t>
            </a:r>
            <a:r>
              <a:rPr lang="fr-CA" sz="7200" dirty="0" smtClean="0"/>
              <a:t>écoles secondaires où sont enseignées les technologies de la fabrication, de la construction et des transports.</a:t>
            </a:r>
          </a:p>
          <a:p>
            <a:pPr>
              <a:lnSpc>
                <a:spcPts val="2400"/>
              </a:lnSpc>
              <a:spcAft>
                <a:spcPts val="600"/>
              </a:spcAft>
            </a:pPr>
            <a:endParaRPr lang="fr-CA" sz="2200" dirty="0" smtClean="0"/>
          </a:p>
          <a:p>
            <a:pPr>
              <a:lnSpc>
                <a:spcPts val="2400"/>
              </a:lnSpc>
              <a:spcAft>
                <a:spcPts val="600"/>
              </a:spcAft>
            </a:pPr>
            <a:endParaRPr lang="fr-CA" sz="2200" dirty="0" smtClean="0"/>
          </a:p>
          <a:p>
            <a:pPr>
              <a:lnSpc>
                <a:spcPts val="2400"/>
              </a:lnSpc>
              <a:spcAft>
                <a:spcPts val="600"/>
              </a:spcAft>
            </a:pPr>
            <a:endParaRPr lang="fr-CA" sz="2200" dirty="0"/>
          </a:p>
        </p:txBody>
      </p:sp>
      <p:sp>
        <p:nvSpPr>
          <p:cNvPr id="6" name="Footer Placeholder 21"/>
          <p:cNvSpPr>
            <a:spLocks noGrp="1"/>
          </p:cNvSpPr>
          <p:nvPr>
            <p:ph type="ftr" sz="quarter" idx="3"/>
            <p:custDataLst>
              <p:tags r:id="rId2"/>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10" name="Title 1"/>
          <p:cNvSpPr txBox="1">
            <a:spLocks/>
          </p:cNvSpPr>
          <p:nvPr>
            <p:custDataLst>
              <p:tags r:id="rId3"/>
            </p:custDataLst>
          </p:nvPr>
        </p:nvSpPr>
        <p:spPr>
          <a:xfrm>
            <a:off x="518864" y="836712"/>
            <a:ext cx="8229600" cy="468052"/>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1" i="0" u="none" strike="noStrike" kern="1200" cap="none" spc="0" normalizeH="0" baseline="0" noProof="0" dirty="0" smtClean="0">
                <a:ln>
                  <a:noFill/>
                </a:ln>
                <a:solidFill>
                  <a:schemeClr val="accent1"/>
                </a:solidFill>
                <a:effectLst/>
                <a:uLnTx/>
                <a:uFillTx/>
                <a:latin typeface="Arial" pitchFamily="34" charset="0"/>
                <a:ea typeface="+mj-ea"/>
                <a:cs typeface="Arial" pitchFamily="34" charset="0"/>
              </a:rPr>
              <a:t>Inspections du ministère du </a:t>
            </a:r>
            <a:r>
              <a:rPr lang="fr-CA" sz="3000" b="1" dirty="0" smtClean="0">
                <a:solidFill>
                  <a:schemeClr val="accent1"/>
                </a:solidFill>
                <a:latin typeface="Arial" pitchFamily="34" charset="0"/>
                <a:ea typeface="+mj-ea"/>
                <a:cs typeface="Arial" pitchFamily="34" charset="0"/>
              </a:rPr>
              <a:t>T</a:t>
            </a:r>
            <a:r>
              <a:rPr kumimoji="0" lang="fr-CA" sz="3000" b="1" i="0" u="none" strike="noStrike" kern="1200" cap="none" spc="0" normalizeH="0" baseline="0" noProof="0" dirty="0" err="1" smtClean="0">
                <a:ln>
                  <a:noFill/>
                </a:ln>
                <a:solidFill>
                  <a:schemeClr val="accent1"/>
                </a:solidFill>
                <a:effectLst/>
                <a:uLnTx/>
                <a:uFillTx/>
                <a:latin typeface="Arial" pitchFamily="34" charset="0"/>
                <a:ea typeface="+mj-ea"/>
                <a:cs typeface="Arial" pitchFamily="34" charset="0"/>
              </a:rPr>
              <a:t>ravail</a:t>
            </a:r>
            <a:endParaRPr kumimoji="0" lang="fr-CA" sz="3000" b="1" i="0" u="none" strike="noStrike" kern="1200" cap="none" spc="0" normalizeH="0" baseline="0" noProof="0" dirty="0">
              <a:ln>
                <a:noFill/>
              </a:ln>
              <a:solidFill>
                <a:schemeClr val="accent1"/>
              </a:solidFill>
              <a:effectLst/>
              <a:uLnTx/>
              <a:uFillTx/>
              <a:latin typeface="Arial" pitchFamily="34" charset="0"/>
              <a:ea typeface="+mj-ea"/>
              <a:cs typeface="Arial" pitchFamily="34" charset="0"/>
            </a:endParaRPr>
          </a:p>
        </p:txBody>
      </p:sp>
      <p:sp>
        <p:nvSpPr>
          <p:cNvPr id="12" name="Oval 11"/>
          <p:cNvSpPr/>
          <p:nvPr>
            <p:custDataLst>
              <p:tags r:id="rId4"/>
            </p:custDataLst>
          </p:nvPr>
        </p:nvSpPr>
        <p:spPr>
          <a:xfrm>
            <a:off x="251520" y="980728"/>
            <a:ext cx="144016" cy="144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custDataLst>
              <p:tags r:id="rId5"/>
            </p:custDataLst>
          </p:nvPr>
        </p:nvSpPr>
        <p:spPr>
          <a:xfrm>
            <a:off x="2915816" y="4221088"/>
            <a:ext cx="5400600" cy="2015936"/>
          </a:xfrm>
          <a:prstGeom prst="rect">
            <a:avLst/>
          </a:prstGeom>
          <a:noFill/>
        </p:spPr>
        <p:txBody>
          <a:bodyPr wrap="square" rtlCol="0">
            <a:spAutoFit/>
          </a:bodyPr>
          <a:lstStyle/>
          <a:p>
            <a:pPr marL="274320" indent="-274320">
              <a:lnSpc>
                <a:spcPts val="2400"/>
              </a:lnSpc>
              <a:spcBef>
                <a:spcPct val="20000"/>
              </a:spcBef>
              <a:spcAft>
                <a:spcPts val="600"/>
              </a:spcAft>
              <a:buClr>
                <a:schemeClr val="accent3"/>
              </a:buClr>
              <a:buSzPct val="95000"/>
              <a:buFont typeface="Wingdings 2"/>
              <a:buChar char=""/>
            </a:pPr>
            <a:r>
              <a:rPr lang="fr-CA" dirty="0" smtClean="0">
                <a:latin typeface="Arial" pitchFamily="34" charset="0"/>
                <a:cs typeface="Arial" pitchFamily="34" charset="0"/>
              </a:rPr>
              <a:t>L’initiative a permis de mieux faire comprendre l’importance de la santé et de la sécurité, et de favoriser des changements positifs en ce qui a trait à la culture axée sur la santé et la sécurité dans les écoles.</a:t>
            </a:r>
          </a:p>
          <a:p>
            <a:pPr>
              <a:lnSpc>
                <a:spcPts val="2400"/>
              </a:lnSpc>
            </a:pPr>
            <a:endParaRPr lang="fr-CA" sz="2200" dirty="0"/>
          </a:p>
        </p:txBody>
      </p:sp>
      <p:pic>
        <p:nvPicPr>
          <p:cNvPr id="9" name="Picture 8" descr="01.jpg"/>
          <p:cNvPicPr>
            <a:picLocks noChangeAspect="1"/>
          </p:cNvPicPr>
          <p:nvPr>
            <p:custDataLst>
              <p:tags r:id="rId6"/>
            </p:custDataLst>
          </p:nvPr>
        </p:nvPicPr>
        <p:blipFill>
          <a:blip r:embed="rId9" cstate="print"/>
          <a:stretch>
            <a:fillRect/>
          </a:stretch>
        </p:blipFill>
        <p:spPr>
          <a:xfrm>
            <a:off x="467544" y="1988840"/>
            <a:ext cx="2304256" cy="1728192"/>
          </a:xfrm>
          <a:prstGeom prst="rect">
            <a:avLst/>
          </a:prstGeom>
        </p:spPr>
      </p:pic>
      <p:pic>
        <p:nvPicPr>
          <p:cNvPr id="11" name="Picture 10" descr="01.jpg"/>
          <p:cNvPicPr>
            <a:picLocks noChangeAspect="1"/>
          </p:cNvPicPr>
          <p:nvPr>
            <p:custDataLst>
              <p:tags r:id="rId7"/>
            </p:custDataLst>
          </p:nvPr>
        </p:nvPicPr>
        <p:blipFill>
          <a:blip r:embed="rId10" cstate="print"/>
          <a:stretch>
            <a:fillRect/>
          </a:stretch>
        </p:blipFill>
        <p:spPr>
          <a:xfrm>
            <a:off x="467544" y="4221088"/>
            <a:ext cx="2304256" cy="1728192"/>
          </a:xfrm>
          <a:prstGeom prst="rect">
            <a:avLst/>
          </a:prstGeom>
        </p:spPr>
      </p:pic>
      <p:sp>
        <p:nvSpPr>
          <p:cNvPr id="13" name="TextBox 12"/>
          <p:cNvSpPr txBox="1"/>
          <p:nvPr/>
        </p:nvSpPr>
        <p:spPr>
          <a:xfrm rot="21428436">
            <a:off x="771383" y="4567457"/>
            <a:ext cx="504056" cy="553998"/>
          </a:xfrm>
          <a:prstGeom prst="rect">
            <a:avLst/>
          </a:prstGeom>
          <a:solidFill>
            <a:schemeClr val="bg1">
              <a:lumMod val="85000"/>
            </a:schemeClr>
          </a:solidFill>
        </p:spPr>
        <p:txBody>
          <a:bodyPr wrap="square" rtlCol="0">
            <a:spAutoFit/>
          </a:bodyPr>
          <a:lstStyle/>
          <a:p>
            <a:pPr algn="ctr"/>
            <a:r>
              <a:rPr lang="fr-CA" sz="500" dirty="0" smtClean="0">
                <a:latin typeface="Arial" pitchFamily="34" charset="0"/>
              </a:rPr>
              <a:t>Règles de sécurité en atelier</a:t>
            </a:r>
          </a:p>
          <a:p>
            <a:endParaRPr lang="fr-CA" sz="500" dirty="0" smtClean="0">
              <a:latin typeface="Arial" pitchFamily="34" charset="0"/>
            </a:endParaRPr>
          </a:p>
          <a:p>
            <a:pPr algn="ctr"/>
            <a:endParaRPr lang="fr-CA" sz="500" dirty="0" smtClean="0">
              <a:latin typeface="Arial" pitchFamily="34" charset="0"/>
            </a:endParaRPr>
          </a:p>
          <a:p>
            <a:pPr algn="ctr"/>
            <a:endParaRPr lang="fr-CA" sz="500" dirty="0" smtClean="0">
              <a:latin typeface="Arial" pitchFamily="34" charset="0"/>
            </a:endParaRPr>
          </a:p>
        </p:txBody>
      </p:sp>
    </p:spTree>
    <p:extLst>
      <p:ext uri="{BB962C8B-B14F-4D97-AF65-F5344CB8AC3E}">
        <p14:creationId xmlns="" xmlns:p14="http://schemas.microsoft.com/office/powerpoint/2010/main" val="1889336755"/>
      </p:ext>
    </p:extLst>
  </p:cSld>
  <p:clrMapOvr>
    <a:masterClrMapping/>
  </p:clrMapOvr>
  <p:transition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7544" y="260648"/>
            <a:ext cx="8424936" cy="1512168"/>
          </a:xfrm>
        </p:spPr>
        <p:txBody>
          <a:bodyPr>
            <a:noAutofit/>
          </a:bodyPr>
          <a:lstStyle/>
          <a:p>
            <a:pPr>
              <a:lnSpc>
                <a:spcPts val="2800"/>
              </a:lnSpc>
            </a:pPr>
            <a:r>
              <a:rPr lang="fr-CA" sz="2600" dirty="0" smtClean="0">
                <a:latin typeface="Arial" pitchFamily="34" charset="0"/>
                <a:cs typeface="Arial" pitchFamily="34" charset="0"/>
              </a:rPr>
              <a:t>Quelles ressources / quels outils et soutien sont les plus nécessaires pour favoriser l’adoption d’une culture axée sur la sécurité dans toutes les écoles de votre conseil scolaire? (en pourcentage)</a:t>
            </a:r>
            <a:endParaRPr lang="fr-CA" sz="2600" dirty="0">
              <a:latin typeface="Arial" pitchFamily="34" charset="0"/>
              <a:cs typeface="Arial" pitchFamily="34" charset="0"/>
            </a:endParaRPr>
          </a:p>
        </p:txBody>
      </p:sp>
      <p:graphicFrame>
        <p:nvGraphicFramePr>
          <p:cNvPr id="10" name="Chart 9"/>
          <p:cNvGraphicFramePr/>
          <p:nvPr>
            <p:custDataLst>
              <p:tags r:id="rId2"/>
            </p:custDataLst>
            <p:extLst>
              <p:ext uri="{D42A27DB-BD31-4B8C-83A1-F6EECF244321}">
                <p14:modId xmlns="" xmlns:p14="http://schemas.microsoft.com/office/powerpoint/2010/main" val="160860274"/>
              </p:ext>
            </p:extLst>
          </p:nvPr>
        </p:nvGraphicFramePr>
        <p:xfrm>
          <a:off x="2267744" y="1340768"/>
          <a:ext cx="5184576" cy="5256584"/>
        </p:xfrm>
        <a:graphic>
          <a:graphicData uri="http://schemas.openxmlformats.org/drawingml/2006/chart">
            <c:chart xmlns:c="http://schemas.openxmlformats.org/drawingml/2006/chart" xmlns:r="http://schemas.openxmlformats.org/officeDocument/2006/relationships" r:id="rId15"/>
          </a:graphicData>
        </a:graphic>
      </p:graphicFrame>
      <p:sp>
        <p:nvSpPr>
          <p:cNvPr id="3" name="Rectangle 2"/>
          <p:cNvSpPr/>
          <p:nvPr>
            <p:custDataLst>
              <p:tags r:id="rId3"/>
            </p:custDataLst>
          </p:nvPr>
        </p:nvSpPr>
        <p:spPr>
          <a:xfrm>
            <a:off x="7381427" y="2852936"/>
            <a:ext cx="1762573" cy="502702"/>
          </a:xfrm>
          <a:prstGeom prst="rect">
            <a:avLst/>
          </a:prstGeom>
        </p:spPr>
        <p:txBody>
          <a:bodyPr wrap="square">
            <a:spAutoFit/>
          </a:bodyPr>
          <a:lstStyle/>
          <a:p>
            <a:pPr>
              <a:lnSpc>
                <a:spcPts val="1600"/>
              </a:lnSpc>
            </a:pPr>
            <a:r>
              <a:rPr lang="fr-CA" sz="1600" b="1" dirty="0" smtClean="0">
                <a:latin typeface="Arial" pitchFamily="34" charset="0"/>
                <a:cs typeface="Arial" pitchFamily="34" charset="0"/>
              </a:rPr>
              <a:t>Conseils professionnels</a:t>
            </a:r>
            <a:endParaRPr lang="fr-CA" sz="1600" b="1" dirty="0">
              <a:latin typeface="Arial" pitchFamily="34" charset="0"/>
              <a:cs typeface="Arial" pitchFamily="34" charset="0"/>
            </a:endParaRPr>
          </a:p>
        </p:txBody>
      </p:sp>
      <p:sp>
        <p:nvSpPr>
          <p:cNvPr id="5" name="Rectangle 4"/>
          <p:cNvSpPr/>
          <p:nvPr>
            <p:custDataLst>
              <p:tags r:id="rId4"/>
            </p:custDataLst>
          </p:nvPr>
        </p:nvSpPr>
        <p:spPr>
          <a:xfrm>
            <a:off x="2987824" y="3861048"/>
            <a:ext cx="1275798" cy="338554"/>
          </a:xfrm>
          <a:prstGeom prst="rect">
            <a:avLst/>
          </a:prstGeom>
        </p:spPr>
        <p:txBody>
          <a:bodyPr wrap="none">
            <a:spAutoFit/>
          </a:bodyPr>
          <a:lstStyle/>
          <a:p>
            <a:r>
              <a:rPr lang="fr-CA" sz="1600" b="1" dirty="0" smtClean="0">
                <a:latin typeface="Arial" pitchFamily="34" charset="0"/>
                <a:cs typeface="Arial" pitchFamily="34" charset="0"/>
              </a:rPr>
              <a:t>Webinaires</a:t>
            </a:r>
            <a:endParaRPr lang="fr-CA" sz="1600" b="1" dirty="0">
              <a:latin typeface="Arial" pitchFamily="34" charset="0"/>
              <a:cs typeface="Arial" pitchFamily="34" charset="0"/>
            </a:endParaRPr>
          </a:p>
        </p:txBody>
      </p:sp>
      <p:sp>
        <p:nvSpPr>
          <p:cNvPr id="6" name="Rectangle 5"/>
          <p:cNvSpPr/>
          <p:nvPr>
            <p:custDataLst>
              <p:tags r:id="rId5"/>
            </p:custDataLst>
          </p:nvPr>
        </p:nvSpPr>
        <p:spPr>
          <a:xfrm>
            <a:off x="3275856" y="2492896"/>
            <a:ext cx="1957082" cy="502702"/>
          </a:xfrm>
          <a:prstGeom prst="rect">
            <a:avLst/>
          </a:prstGeom>
        </p:spPr>
        <p:txBody>
          <a:bodyPr wrap="square">
            <a:spAutoFit/>
          </a:bodyPr>
          <a:lstStyle/>
          <a:p>
            <a:pPr algn="ctr">
              <a:lnSpc>
                <a:spcPts val="1600"/>
              </a:lnSpc>
            </a:pPr>
            <a:r>
              <a:rPr lang="fr-CA" sz="1600" b="1" dirty="0" smtClean="0">
                <a:latin typeface="Arial" pitchFamily="34" charset="0"/>
                <a:cs typeface="Arial" pitchFamily="34" charset="0"/>
              </a:rPr>
              <a:t>Formation individualisée </a:t>
            </a:r>
            <a:endParaRPr lang="fr-CA" sz="1600" b="1" dirty="0">
              <a:latin typeface="Arial" pitchFamily="34" charset="0"/>
              <a:cs typeface="Arial" pitchFamily="34" charset="0"/>
            </a:endParaRPr>
          </a:p>
        </p:txBody>
      </p:sp>
      <p:sp>
        <p:nvSpPr>
          <p:cNvPr id="7" name="Rectangle 6"/>
          <p:cNvSpPr/>
          <p:nvPr>
            <p:custDataLst>
              <p:tags r:id="rId6"/>
            </p:custDataLst>
          </p:nvPr>
        </p:nvSpPr>
        <p:spPr>
          <a:xfrm>
            <a:off x="6750982" y="1709853"/>
            <a:ext cx="2010487" cy="338554"/>
          </a:xfrm>
          <a:prstGeom prst="rect">
            <a:avLst/>
          </a:prstGeom>
        </p:spPr>
        <p:txBody>
          <a:bodyPr wrap="none">
            <a:spAutoFit/>
          </a:bodyPr>
          <a:lstStyle/>
          <a:p>
            <a:r>
              <a:rPr lang="fr-CA" sz="1600" b="1" dirty="0" smtClean="0">
                <a:latin typeface="Arial" pitchFamily="34" charset="0"/>
                <a:cs typeface="Arial" pitchFamily="34" charset="0"/>
              </a:rPr>
              <a:t>Ligne d’assistance</a:t>
            </a:r>
            <a:endParaRPr lang="fr-CA" sz="1600" b="1" dirty="0">
              <a:latin typeface="Arial" pitchFamily="34" charset="0"/>
              <a:cs typeface="Arial" pitchFamily="34" charset="0"/>
            </a:endParaRPr>
          </a:p>
        </p:txBody>
      </p:sp>
      <p:sp>
        <p:nvSpPr>
          <p:cNvPr id="8" name="Rectangle 7"/>
          <p:cNvSpPr/>
          <p:nvPr>
            <p:custDataLst>
              <p:tags r:id="rId7"/>
            </p:custDataLst>
          </p:nvPr>
        </p:nvSpPr>
        <p:spPr>
          <a:xfrm>
            <a:off x="3625723" y="4941168"/>
            <a:ext cx="1781257" cy="338554"/>
          </a:xfrm>
          <a:prstGeom prst="rect">
            <a:avLst/>
          </a:prstGeom>
        </p:spPr>
        <p:txBody>
          <a:bodyPr wrap="none">
            <a:spAutoFit/>
          </a:bodyPr>
          <a:lstStyle/>
          <a:p>
            <a:r>
              <a:rPr lang="fr-CA" sz="1600" b="1" dirty="0" smtClean="0">
                <a:latin typeface="Arial" pitchFamily="34" charset="0"/>
                <a:cs typeface="Arial" pitchFamily="34" charset="0"/>
              </a:rPr>
              <a:t>Fiches-conseils </a:t>
            </a:r>
            <a:endParaRPr lang="fr-CA" sz="1600" b="1" dirty="0">
              <a:latin typeface="Arial" pitchFamily="34" charset="0"/>
              <a:cs typeface="Arial" pitchFamily="34" charset="0"/>
            </a:endParaRPr>
          </a:p>
        </p:txBody>
      </p:sp>
      <p:sp>
        <p:nvSpPr>
          <p:cNvPr id="9" name="Rectangle 8"/>
          <p:cNvSpPr/>
          <p:nvPr>
            <p:custDataLst>
              <p:tags r:id="rId8"/>
            </p:custDataLst>
          </p:nvPr>
        </p:nvSpPr>
        <p:spPr>
          <a:xfrm>
            <a:off x="5004048" y="4221088"/>
            <a:ext cx="1763093" cy="707886"/>
          </a:xfrm>
          <a:prstGeom prst="rect">
            <a:avLst/>
          </a:prstGeom>
        </p:spPr>
        <p:txBody>
          <a:bodyPr wrap="square">
            <a:spAutoFit/>
          </a:bodyPr>
          <a:lstStyle/>
          <a:p>
            <a:pPr algn="ctr">
              <a:lnSpc>
                <a:spcPts val="1600"/>
              </a:lnSpc>
            </a:pPr>
            <a:r>
              <a:rPr lang="fr-CA" sz="1600" b="1" dirty="0" smtClean="0">
                <a:latin typeface="Arial" pitchFamily="34" charset="0"/>
                <a:cs typeface="Arial" pitchFamily="34" charset="0"/>
              </a:rPr>
              <a:t>Exemples de pratiques exemplaires </a:t>
            </a:r>
            <a:endParaRPr lang="fr-CA" sz="1600" b="1" dirty="0">
              <a:latin typeface="Arial" pitchFamily="34" charset="0"/>
              <a:cs typeface="Arial" pitchFamily="34" charset="0"/>
            </a:endParaRPr>
          </a:p>
        </p:txBody>
      </p:sp>
      <p:cxnSp>
        <p:nvCxnSpPr>
          <p:cNvPr id="23" name="Straight Connector 22"/>
          <p:cNvCxnSpPr>
            <a:stCxn id="3" idx="1"/>
          </p:cNvCxnSpPr>
          <p:nvPr>
            <p:custDataLst>
              <p:tags r:id="rId9"/>
            </p:custDataLst>
          </p:nvPr>
        </p:nvCxnSpPr>
        <p:spPr>
          <a:xfrm flipH="1">
            <a:off x="6948265" y="3104287"/>
            <a:ext cx="433162" cy="108689"/>
          </a:xfrm>
          <a:prstGeom prst="line">
            <a:avLst/>
          </a:prstGeom>
          <a:ln/>
          <a:effectLst/>
        </p:spPr>
        <p:style>
          <a:lnRef idx="3">
            <a:schemeClr val="dk1"/>
          </a:lnRef>
          <a:fillRef idx="0">
            <a:schemeClr val="dk1"/>
          </a:fillRef>
          <a:effectRef idx="2">
            <a:schemeClr val="dk1"/>
          </a:effectRef>
          <a:fontRef idx="minor">
            <a:schemeClr val="tx1"/>
          </a:fontRef>
        </p:style>
      </p:cxnSp>
      <p:cxnSp>
        <p:nvCxnSpPr>
          <p:cNvPr id="25" name="Straight Connector 24"/>
          <p:cNvCxnSpPr/>
          <p:nvPr>
            <p:custDataLst>
              <p:tags r:id="rId10"/>
            </p:custDataLst>
          </p:nvPr>
        </p:nvCxnSpPr>
        <p:spPr>
          <a:xfrm flipH="1">
            <a:off x="5940152" y="2060848"/>
            <a:ext cx="1152128" cy="57278"/>
          </a:xfrm>
          <a:prstGeom prst="line">
            <a:avLst/>
          </a:prstGeom>
          <a:ln/>
          <a:effectLst/>
        </p:spPr>
        <p:style>
          <a:lnRef idx="3">
            <a:schemeClr val="dk1"/>
          </a:lnRef>
          <a:fillRef idx="0">
            <a:schemeClr val="dk1"/>
          </a:fillRef>
          <a:effectRef idx="2">
            <a:schemeClr val="dk1"/>
          </a:effectRef>
          <a:fontRef idx="minor">
            <a:schemeClr val="tx1"/>
          </a:fontRef>
        </p:style>
      </p:cxnSp>
      <p:sp>
        <p:nvSpPr>
          <p:cNvPr id="26" name="Rectangle 25"/>
          <p:cNvSpPr/>
          <p:nvPr>
            <p:custDataLst>
              <p:tags r:id="rId11"/>
            </p:custDataLst>
          </p:nvPr>
        </p:nvSpPr>
        <p:spPr>
          <a:xfrm>
            <a:off x="107504" y="4202504"/>
            <a:ext cx="2592288" cy="1477328"/>
          </a:xfrm>
          <a:prstGeom prst="rect">
            <a:avLst/>
          </a:prstGeom>
        </p:spPr>
        <p:txBody>
          <a:bodyPr wrap="square">
            <a:spAutoFit/>
          </a:bodyPr>
          <a:lstStyle/>
          <a:p>
            <a:r>
              <a:rPr lang="fr-CA" sz="1400" cap="all" dirty="0">
                <a:latin typeface="Arial" pitchFamily="34" charset="0"/>
                <a:cs typeface="Arial" pitchFamily="34" charset="0"/>
              </a:rPr>
              <a:t>Résultats obtenus auprès de</a:t>
            </a:r>
          </a:p>
          <a:p>
            <a:pPr algn="ctr"/>
            <a:r>
              <a:rPr lang="fr-CA" sz="4400" dirty="0" smtClean="0">
                <a:solidFill>
                  <a:schemeClr val="accent1"/>
                </a:solidFill>
                <a:latin typeface="Arial" pitchFamily="34" charset="0"/>
                <a:cs typeface="Arial" pitchFamily="34" charset="0"/>
              </a:rPr>
              <a:t>46</a:t>
            </a:r>
            <a:r>
              <a:rPr lang="fr-CA" sz="3000" dirty="0" smtClean="0">
                <a:latin typeface="Arial" pitchFamily="34" charset="0"/>
                <a:cs typeface="Arial" pitchFamily="34" charset="0"/>
              </a:rPr>
              <a:t> </a:t>
            </a:r>
          </a:p>
          <a:p>
            <a:r>
              <a:rPr lang="fr-CA" b="1" dirty="0" smtClean="0">
                <a:solidFill>
                  <a:schemeClr val="tx1">
                    <a:lumMod val="65000"/>
                    <a:lumOff val="35000"/>
                  </a:schemeClr>
                </a:solidFill>
                <a:latin typeface="Arial" pitchFamily="34" charset="0"/>
                <a:cs typeface="Arial" pitchFamily="34" charset="0"/>
              </a:rPr>
              <a:t>conseils scolaires</a:t>
            </a:r>
            <a:endParaRPr lang="fr-CA" b="1" dirty="0">
              <a:solidFill>
                <a:schemeClr val="tx1">
                  <a:lumMod val="65000"/>
                  <a:lumOff val="35000"/>
                </a:schemeClr>
              </a:solidFill>
              <a:latin typeface="Arial" pitchFamily="34" charset="0"/>
              <a:cs typeface="Arial" pitchFamily="34" charset="0"/>
            </a:endParaRPr>
          </a:p>
        </p:txBody>
      </p:sp>
      <p:sp>
        <p:nvSpPr>
          <p:cNvPr id="27" name="Footer Placeholder 21"/>
          <p:cNvSpPr>
            <a:spLocks noGrp="1"/>
          </p:cNvSpPr>
          <p:nvPr>
            <p:ph type="ftr" sz="quarter" idx="3"/>
            <p:custDataLst>
              <p:tags r:id="rId12"/>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35" name="Oval 34"/>
          <p:cNvSpPr/>
          <p:nvPr>
            <p:custDataLst>
              <p:tags r:id="rId13"/>
            </p:custDataLst>
          </p:nvPr>
        </p:nvSpPr>
        <p:spPr>
          <a:xfrm>
            <a:off x="251520" y="9807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4292246901"/>
      </p:ext>
    </p:extLst>
  </p:cSld>
  <p:clrMapOvr>
    <a:masterClrMapping/>
  </p:clrMapOvr>
  <p:transition>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7544" y="620688"/>
            <a:ext cx="8229600" cy="1143000"/>
          </a:xfrm>
        </p:spPr>
        <p:txBody>
          <a:bodyPr>
            <a:normAutofit fontScale="90000"/>
          </a:bodyPr>
          <a:lstStyle/>
          <a:p>
            <a:r>
              <a:rPr lang="fr-CA" dirty="0" smtClean="0"/>
              <a:t>La sécurité fait partie de nos activités de base :</a:t>
            </a:r>
            <a:endParaRPr lang="fr-CA" dirty="0"/>
          </a:p>
        </p:txBody>
      </p:sp>
      <p:sp>
        <p:nvSpPr>
          <p:cNvPr id="3" name="Content Placeholder 2"/>
          <p:cNvSpPr>
            <a:spLocks noGrp="1"/>
          </p:cNvSpPr>
          <p:nvPr>
            <p:ph idx="1"/>
            <p:custDataLst>
              <p:tags r:id="rId2"/>
            </p:custDataLst>
          </p:nvPr>
        </p:nvSpPr>
        <p:spPr>
          <a:xfrm>
            <a:off x="323528" y="1844824"/>
            <a:ext cx="8424936" cy="4389120"/>
          </a:xfrm>
        </p:spPr>
        <p:txBody>
          <a:bodyPr>
            <a:normAutofit fontScale="92500"/>
          </a:bodyPr>
          <a:lstStyle/>
          <a:p>
            <a:r>
              <a:rPr lang="fr-CA" dirty="0" smtClean="0"/>
              <a:t>À partir des cadres supérieurs jusqu’aux enseignantes et enseignants ainsi que les élèves, toutes et tous ont un rôle important à jouer pour faire de nos écoles des lieux où l’on peut apprendre et travailler en toute sécurité.</a:t>
            </a:r>
          </a:p>
          <a:p>
            <a:r>
              <a:rPr lang="fr-CA" dirty="0" smtClean="0"/>
              <a:t>Toutes les activités doivent refléter une culture ancrée dans la santé et la sécurité.</a:t>
            </a:r>
          </a:p>
          <a:p>
            <a:r>
              <a:rPr lang="fr-CA" dirty="0" smtClean="0"/>
              <a:t>Tous les conseils scolaires ont la responsabilité de monitorer la santé et la sécurité, et ce, sans attendre les inspections éclairs du ministère du Travail ou un financement supplémentaire octroyé par le ministère de l’Éducation.</a:t>
            </a:r>
            <a:endParaRPr lang="fr-CA" dirty="0"/>
          </a:p>
        </p:txBody>
      </p:sp>
      <p:sp>
        <p:nvSpPr>
          <p:cNvPr id="4" name="Footer Placeholder 3"/>
          <p:cNvSpPr>
            <a:spLocks noGrp="1"/>
          </p:cNvSpPr>
          <p:nvPr>
            <p:ph type="ftr" sz="quarter" idx="3"/>
            <p:custDataLst>
              <p:tags r:id="rId3"/>
            </p:custDataLst>
          </p:nvPr>
        </p:nvSpPr>
        <p:spPr/>
        <p:txBody>
          <a:bodyPr/>
          <a:lstStyle/>
          <a:p>
            <a:r>
              <a:rPr lang="fr-CA" dirty="0" smtClean="0"/>
              <a:t>Séances relatives à la prévention des blessures et à la sécurité personnelle, octobre 2013</a:t>
            </a:r>
            <a:endParaRPr lang="fr-CA" dirty="0"/>
          </a:p>
        </p:txBody>
      </p:sp>
      <p:sp>
        <p:nvSpPr>
          <p:cNvPr id="5" name="TextBox 4"/>
          <p:cNvSpPr txBox="1"/>
          <p:nvPr/>
        </p:nvSpPr>
        <p:spPr>
          <a:xfrm>
            <a:off x="9828584" y="980728"/>
            <a:ext cx="2304256" cy="646331"/>
          </a:xfrm>
          <a:prstGeom prst="rect">
            <a:avLst/>
          </a:prstGeom>
          <a:noFill/>
        </p:spPr>
        <p:txBody>
          <a:bodyPr wrap="square" rtlCol="0">
            <a:spAutoFit/>
          </a:bodyPr>
          <a:lstStyle/>
          <a:p>
            <a:endParaRPr lang="fr-CA" dirty="0" smtClean="0"/>
          </a:p>
          <a:p>
            <a:endParaRPr lang="fr-CA" dirty="0" smtClean="0"/>
          </a:p>
        </p:txBody>
      </p:sp>
    </p:spTree>
    <p:extLst>
      <p:ext uri="{BB962C8B-B14F-4D97-AF65-F5344CB8AC3E}">
        <p14:creationId xmlns="" xmlns:p14="http://schemas.microsoft.com/office/powerpoint/2010/main" val="4114747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67544" y="1196752"/>
            <a:ext cx="8229600" cy="4389120"/>
          </a:xfrm>
        </p:spPr>
        <p:txBody>
          <a:bodyPr>
            <a:normAutofit/>
          </a:bodyPr>
          <a:lstStyle/>
          <a:p>
            <a:pPr marL="0" indent="0">
              <a:buNone/>
            </a:pPr>
            <a:r>
              <a:rPr lang="fr-CA" sz="4800" dirty="0" smtClean="0"/>
              <a:t>Commentaires et questions</a:t>
            </a:r>
          </a:p>
          <a:p>
            <a:pPr lvl="1">
              <a:buFont typeface="Arial" panose="020B0604020202020204" pitchFamily="34" charset="0"/>
              <a:buChar char="•"/>
            </a:pPr>
            <a:r>
              <a:rPr lang="fr-CA" sz="3000" dirty="0" smtClean="0">
                <a:hlinkClick r:id="rId4"/>
              </a:rPr>
              <a:t>Nancy.Gilbert@ontario.ca</a:t>
            </a:r>
            <a:r>
              <a:rPr lang="fr-CA" sz="3000" dirty="0" smtClean="0"/>
              <a:t> (Sud)</a:t>
            </a:r>
          </a:p>
          <a:p>
            <a:pPr lvl="1">
              <a:buFont typeface="Arial" panose="020B0604020202020204" pitchFamily="34" charset="0"/>
              <a:buChar char="•"/>
            </a:pPr>
            <a:r>
              <a:rPr lang="fr-CA" sz="3200" dirty="0" smtClean="0">
                <a:hlinkClick r:id="rId5"/>
              </a:rPr>
              <a:t>Maurice.Glaude@ontario.ca</a:t>
            </a:r>
            <a:r>
              <a:rPr lang="fr-CA" sz="3200" dirty="0" smtClean="0"/>
              <a:t> (Est)</a:t>
            </a:r>
          </a:p>
          <a:p>
            <a:pPr lvl="1">
              <a:buFont typeface="Arial" panose="020B0604020202020204" pitchFamily="34" charset="0"/>
              <a:buChar char="•"/>
            </a:pPr>
            <a:r>
              <a:rPr lang="fr-CA" sz="3200" dirty="0" smtClean="0">
                <a:hlinkClick r:id="rId6"/>
              </a:rPr>
              <a:t>Irene.Charette@ontario.ca</a:t>
            </a:r>
            <a:r>
              <a:rPr lang="fr-CA" sz="3200" dirty="0" smtClean="0"/>
              <a:t> (Nord)</a:t>
            </a:r>
          </a:p>
          <a:p>
            <a:pPr algn="ctr"/>
            <a:endParaRPr lang="fr-CA" sz="3200" dirty="0" smtClean="0"/>
          </a:p>
        </p:txBody>
      </p:sp>
      <p:sp>
        <p:nvSpPr>
          <p:cNvPr id="4" name="Footer Placeholder 3"/>
          <p:cNvSpPr>
            <a:spLocks noGrp="1"/>
          </p:cNvSpPr>
          <p:nvPr>
            <p:ph type="ftr" sz="quarter" idx="3"/>
            <p:custDataLst>
              <p:tags r:id="rId2"/>
            </p:custDataLst>
          </p:nvPr>
        </p:nvSpPr>
        <p:spPr/>
        <p:txBody>
          <a:bodyPr/>
          <a:lstStyle/>
          <a:p>
            <a:r>
              <a:rPr lang="fr-CA" dirty="0" smtClean="0"/>
              <a:t>Séances relatives à la prévention des blessures et à la sécurité personnelle, octobre 2013</a:t>
            </a:r>
            <a:endParaRPr lang="fr-CA" dirty="0"/>
          </a:p>
        </p:txBody>
      </p:sp>
    </p:spTree>
    <p:extLst>
      <p:ext uri="{BB962C8B-B14F-4D97-AF65-F5344CB8AC3E}">
        <p14:creationId xmlns="" xmlns:p14="http://schemas.microsoft.com/office/powerpoint/2010/main" val="1638680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049488" y="3140968"/>
            <a:ext cx="5410944" cy="504056"/>
          </a:xfrm>
        </p:spPr>
        <p:txBody>
          <a:bodyPr>
            <a:normAutofit/>
          </a:bodyPr>
          <a:lstStyle/>
          <a:p>
            <a:pPr>
              <a:buNone/>
            </a:pPr>
            <a:r>
              <a:rPr lang="fr-CA" sz="2200" b="1" dirty="0" smtClean="0">
                <a:solidFill>
                  <a:schemeClr val="accent1"/>
                </a:solidFill>
                <a:latin typeface="Arial" pitchFamily="34" charset="0"/>
                <a:cs typeface="Arial" pitchFamily="34" charset="0"/>
              </a:rPr>
              <a:t>Financement et production de rapports </a:t>
            </a:r>
          </a:p>
          <a:p>
            <a:pPr>
              <a:buNone/>
            </a:pPr>
            <a:endParaRPr lang="fr-CA" sz="2000" dirty="0">
              <a:latin typeface="Arial" pitchFamily="34" charset="0"/>
              <a:cs typeface="Arial" pitchFamily="34" charset="0"/>
            </a:endParaRPr>
          </a:p>
        </p:txBody>
      </p:sp>
      <p:sp>
        <p:nvSpPr>
          <p:cNvPr id="7" name="TextBox 6"/>
          <p:cNvSpPr txBox="1"/>
          <p:nvPr>
            <p:custDataLst>
              <p:tags r:id="rId2"/>
            </p:custDataLst>
          </p:nvPr>
        </p:nvSpPr>
        <p:spPr>
          <a:xfrm>
            <a:off x="395536" y="1433968"/>
            <a:ext cx="8424936" cy="2036455"/>
          </a:xfrm>
          <a:prstGeom prst="rect">
            <a:avLst/>
          </a:prstGeom>
          <a:noFill/>
        </p:spPr>
        <p:txBody>
          <a:bodyPr wrap="square" rtlCol="0">
            <a:spAutoFit/>
          </a:bodyPr>
          <a:lstStyle/>
          <a:p>
            <a:pPr>
              <a:lnSpc>
                <a:spcPts val="2600"/>
              </a:lnSpc>
            </a:pPr>
            <a:r>
              <a:rPr lang="fr-CA" sz="1600" b="1" dirty="0" smtClean="0">
                <a:latin typeface="Arial" pitchFamily="34" charset="0"/>
                <a:cs typeface="Arial" pitchFamily="34" charset="0"/>
              </a:rPr>
              <a:t>Au cours de l’année scolaire 2012-2013, le ministère de l’Éducation a octroyé aux conseils scolaires 9,9 millions de dollars en financement ponctuel afin : </a:t>
            </a:r>
          </a:p>
          <a:p>
            <a:pPr marL="342900" indent="-342900">
              <a:lnSpc>
                <a:spcPts val="2600"/>
              </a:lnSpc>
              <a:buFont typeface="Arial" pitchFamily="34" charset="0"/>
              <a:buChar char="•"/>
            </a:pPr>
            <a:r>
              <a:rPr lang="fr-CA" sz="1600" b="1" dirty="0" smtClean="0">
                <a:latin typeface="Arial" pitchFamily="34" charset="0"/>
                <a:cs typeface="Arial" pitchFamily="34" charset="0"/>
              </a:rPr>
              <a:t>d’améliorer les plans de sécurité; </a:t>
            </a:r>
          </a:p>
          <a:p>
            <a:pPr marL="342900" indent="-342900">
              <a:lnSpc>
                <a:spcPts val="2600"/>
              </a:lnSpc>
              <a:buFont typeface="Arial" pitchFamily="34" charset="0"/>
              <a:buChar char="•"/>
            </a:pPr>
            <a:r>
              <a:rPr lang="fr-CA" sz="1600" b="1" dirty="0" smtClean="0">
                <a:latin typeface="Arial" pitchFamily="34" charset="0"/>
                <a:cs typeface="Arial" pitchFamily="34" charset="0"/>
              </a:rPr>
              <a:t>d’aborder les questions de sécurité et les préoccupations relatives à l’environnement.</a:t>
            </a:r>
          </a:p>
          <a:p>
            <a:endParaRPr lang="fr-CA" dirty="0">
              <a:latin typeface="Arial" pitchFamily="34" charset="0"/>
              <a:cs typeface="Arial" pitchFamily="34" charset="0"/>
            </a:endParaRPr>
          </a:p>
        </p:txBody>
      </p:sp>
      <p:sp>
        <p:nvSpPr>
          <p:cNvPr id="8" name="Footer Placeholder 21"/>
          <p:cNvSpPr>
            <a:spLocks noGrp="1"/>
          </p:cNvSpPr>
          <p:nvPr>
            <p:ph type="ftr" sz="quarter" idx="3"/>
            <p:custDataLst>
              <p:tags r:id="rId3"/>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11" name="Title 1"/>
          <p:cNvSpPr>
            <a:spLocks noGrp="1"/>
          </p:cNvSpPr>
          <p:nvPr>
            <p:ph type="title"/>
            <p:custDataLst>
              <p:tags r:id="rId4"/>
            </p:custDataLst>
          </p:nvPr>
        </p:nvSpPr>
        <p:spPr>
          <a:xfrm>
            <a:off x="483940" y="764704"/>
            <a:ext cx="8229600" cy="576064"/>
          </a:xfrm>
        </p:spPr>
        <p:txBody>
          <a:bodyPr>
            <a:noAutofit/>
          </a:bodyPr>
          <a:lstStyle/>
          <a:p>
            <a:r>
              <a:rPr lang="fr-CA" sz="3000" dirty="0" smtClean="0"/>
              <a:t>Financement du ministère de l’Éducation </a:t>
            </a:r>
            <a:endParaRPr lang="fr-CA" sz="3000" dirty="0"/>
          </a:p>
        </p:txBody>
      </p:sp>
      <p:sp>
        <p:nvSpPr>
          <p:cNvPr id="12" name="Oval 11"/>
          <p:cNvSpPr/>
          <p:nvPr>
            <p:custDataLst>
              <p:tags r:id="rId5"/>
            </p:custDataLst>
          </p:nvPr>
        </p:nvSpPr>
        <p:spPr>
          <a:xfrm>
            <a:off x="251520" y="980728"/>
            <a:ext cx="144016" cy="144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custDataLst>
              <p:tags r:id="rId6"/>
            </p:custDataLst>
          </p:nvPr>
        </p:nvSpPr>
        <p:spPr>
          <a:xfrm>
            <a:off x="467544" y="3933056"/>
            <a:ext cx="1792762" cy="646331"/>
          </a:xfrm>
          <a:prstGeom prst="rect">
            <a:avLst/>
          </a:prstGeom>
          <a:noFill/>
        </p:spPr>
        <p:txBody>
          <a:bodyPr wrap="square" rtlCol="0">
            <a:spAutoFit/>
          </a:bodyPr>
          <a:lstStyle/>
          <a:p>
            <a:r>
              <a:rPr lang="fr-CA" sz="3600" dirty="0" smtClean="0">
                <a:solidFill>
                  <a:schemeClr val="accent1"/>
                </a:solidFill>
                <a:latin typeface="Arial" pitchFamily="34" charset="0"/>
                <a:cs typeface="Arial" pitchFamily="34" charset="0"/>
              </a:rPr>
              <a:t>9,9 M$</a:t>
            </a:r>
          </a:p>
        </p:txBody>
      </p:sp>
      <p:sp>
        <p:nvSpPr>
          <p:cNvPr id="15" name="Rectangle 14"/>
          <p:cNvSpPr/>
          <p:nvPr>
            <p:custDataLst>
              <p:tags r:id="rId7"/>
            </p:custDataLst>
          </p:nvPr>
        </p:nvSpPr>
        <p:spPr>
          <a:xfrm>
            <a:off x="2339752" y="3573016"/>
            <a:ext cx="6408712" cy="1664894"/>
          </a:xfrm>
          <a:prstGeom prst="rect">
            <a:avLst/>
          </a:prstGeom>
          <a:solidFill>
            <a:srgbClr val="DDE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custDataLst>
              <p:tags r:id="rId8"/>
            </p:custDataLst>
          </p:nvPr>
        </p:nvCxnSpPr>
        <p:spPr>
          <a:xfrm>
            <a:off x="2123728" y="4365104"/>
            <a:ext cx="288032"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custDataLst>
              <p:tags r:id="rId9"/>
            </p:custDataLst>
          </p:nvPr>
        </p:nvSpPr>
        <p:spPr>
          <a:xfrm>
            <a:off x="4067944" y="3573016"/>
            <a:ext cx="2880320" cy="400110"/>
          </a:xfrm>
          <a:prstGeom prst="rect">
            <a:avLst/>
          </a:prstGeom>
          <a:noFill/>
        </p:spPr>
        <p:txBody>
          <a:bodyPr wrap="square" rtlCol="0">
            <a:spAutoFit/>
          </a:bodyPr>
          <a:lstStyle/>
          <a:p>
            <a:r>
              <a:rPr lang="fr-CA" sz="2000" b="1" u="sng" dirty="0" smtClean="0">
                <a:solidFill>
                  <a:schemeClr val="tx1">
                    <a:lumMod val="50000"/>
                    <a:lumOff val="50000"/>
                  </a:schemeClr>
                </a:solidFill>
                <a:latin typeface="Arial" pitchFamily="34" charset="0"/>
                <a:cs typeface="Arial" pitchFamily="34" charset="0"/>
              </a:rPr>
              <a:t>2012-2013</a:t>
            </a:r>
          </a:p>
        </p:txBody>
      </p:sp>
      <p:sp>
        <p:nvSpPr>
          <p:cNvPr id="21" name="TextBox 20"/>
          <p:cNvSpPr txBox="1"/>
          <p:nvPr>
            <p:custDataLst>
              <p:tags r:id="rId10"/>
            </p:custDataLst>
          </p:nvPr>
        </p:nvSpPr>
        <p:spPr>
          <a:xfrm>
            <a:off x="2411760" y="4077072"/>
            <a:ext cx="1728192" cy="369332"/>
          </a:xfrm>
          <a:prstGeom prst="rect">
            <a:avLst/>
          </a:prstGeom>
          <a:noFill/>
        </p:spPr>
        <p:txBody>
          <a:bodyPr wrap="square" rtlCol="0">
            <a:spAutoFit/>
          </a:bodyPr>
          <a:lstStyle/>
          <a:p>
            <a:r>
              <a:rPr lang="fr-CA" dirty="0" smtClean="0">
                <a:solidFill>
                  <a:schemeClr val="accent1">
                    <a:lumMod val="75000"/>
                  </a:schemeClr>
                </a:solidFill>
                <a:latin typeface="Arial" pitchFamily="34" charset="0"/>
                <a:cs typeface="Arial" pitchFamily="34" charset="0"/>
              </a:rPr>
              <a:t>Financement</a:t>
            </a:r>
          </a:p>
        </p:txBody>
      </p:sp>
      <p:sp>
        <p:nvSpPr>
          <p:cNvPr id="22" name="TextBox 21"/>
          <p:cNvSpPr txBox="1"/>
          <p:nvPr>
            <p:custDataLst>
              <p:tags r:id="rId11"/>
            </p:custDataLst>
          </p:nvPr>
        </p:nvSpPr>
        <p:spPr>
          <a:xfrm>
            <a:off x="6372200" y="3573016"/>
            <a:ext cx="2088232" cy="400110"/>
          </a:xfrm>
          <a:prstGeom prst="rect">
            <a:avLst/>
          </a:prstGeom>
          <a:noFill/>
        </p:spPr>
        <p:txBody>
          <a:bodyPr wrap="square" rtlCol="0">
            <a:spAutoFit/>
          </a:bodyPr>
          <a:lstStyle/>
          <a:p>
            <a:r>
              <a:rPr lang="fr-CA" sz="2000" b="1" u="sng" dirty="0" smtClean="0">
                <a:solidFill>
                  <a:schemeClr val="tx1">
                    <a:lumMod val="50000"/>
                    <a:lumOff val="50000"/>
                  </a:schemeClr>
                </a:solidFill>
                <a:latin typeface="Arial" pitchFamily="34" charset="0"/>
                <a:cs typeface="Arial" pitchFamily="34" charset="0"/>
              </a:rPr>
              <a:t>2013-2014</a:t>
            </a:r>
          </a:p>
        </p:txBody>
      </p:sp>
      <p:sp>
        <p:nvSpPr>
          <p:cNvPr id="23" name="TextBox 22"/>
          <p:cNvSpPr txBox="1"/>
          <p:nvPr>
            <p:custDataLst>
              <p:tags r:id="rId12"/>
            </p:custDataLst>
          </p:nvPr>
        </p:nvSpPr>
        <p:spPr>
          <a:xfrm>
            <a:off x="4067944" y="4077072"/>
            <a:ext cx="1944216" cy="400110"/>
          </a:xfrm>
          <a:prstGeom prst="rect">
            <a:avLst/>
          </a:prstGeom>
          <a:noFill/>
        </p:spPr>
        <p:txBody>
          <a:bodyPr wrap="square" rtlCol="0">
            <a:spAutoFit/>
          </a:bodyPr>
          <a:lstStyle/>
          <a:p>
            <a:r>
              <a:rPr lang="fr-CA" sz="2000" dirty="0" smtClean="0">
                <a:solidFill>
                  <a:schemeClr val="tx1">
                    <a:lumMod val="50000"/>
                    <a:lumOff val="50000"/>
                  </a:schemeClr>
                </a:solidFill>
                <a:latin typeface="Arial" pitchFamily="34" charset="0"/>
                <a:cs typeface="Arial" pitchFamily="34" charset="0"/>
              </a:rPr>
              <a:t>7,4 M$ (75 %)</a:t>
            </a:r>
          </a:p>
        </p:txBody>
      </p:sp>
      <p:sp>
        <p:nvSpPr>
          <p:cNvPr id="16" name="TextBox 15"/>
          <p:cNvSpPr txBox="1"/>
          <p:nvPr>
            <p:custDataLst>
              <p:tags r:id="rId13"/>
            </p:custDataLst>
          </p:nvPr>
        </p:nvSpPr>
        <p:spPr>
          <a:xfrm>
            <a:off x="2411760" y="4491470"/>
            <a:ext cx="1728192" cy="646331"/>
          </a:xfrm>
          <a:prstGeom prst="rect">
            <a:avLst/>
          </a:prstGeom>
          <a:noFill/>
        </p:spPr>
        <p:txBody>
          <a:bodyPr wrap="square" rtlCol="0">
            <a:spAutoFit/>
          </a:bodyPr>
          <a:lstStyle/>
          <a:p>
            <a:r>
              <a:rPr lang="fr-CA" dirty="0" smtClean="0">
                <a:solidFill>
                  <a:schemeClr val="accent1">
                    <a:lumMod val="75000"/>
                  </a:schemeClr>
                </a:solidFill>
                <a:latin typeface="Arial" pitchFamily="34" charset="0"/>
                <a:cs typeface="Arial" pitchFamily="34" charset="0"/>
              </a:rPr>
              <a:t>Échéance de rapports</a:t>
            </a:r>
          </a:p>
        </p:txBody>
      </p:sp>
      <p:sp>
        <p:nvSpPr>
          <p:cNvPr id="18" name="TextBox 17"/>
          <p:cNvSpPr txBox="1"/>
          <p:nvPr>
            <p:custDataLst>
              <p:tags r:id="rId14"/>
            </p:custDataLst>
          </p:nvPr>
        </p:nvSpPr>
        <p:spPr>
          <a:xfrm>
            <a:off x="6372200" y="4077072"/>
            <a:ext cx="1944216" cy="400110"/>
          </a:xfrm>
          <a:prstGeom prst="rect">
            <a:avLst/>
          </a:prstGeom>
          <a:noFill/>
        </p:spPr>
        <p:txBody>
          <a:bodyPr wrap="square" rtlCol="0">
            <a:spAutoFit/>
          </a:bodyPr>
          <a:lstStyle/>
          <a:p>
            <a:r>
              <a:rPr lang="fr-CA" sz="2000" dirty="0" smtClean="0">
                <a:solidFill>
                  <a:schemeClr val="tx1">
                    <a:lumMod val="50000"/>
                    <a:lumOff val="50000"/>
                  </a:schemeClr>
                </a:solidFill>
                <a:latin typeface="Arial" pitchFamily="34" charset="0"/>
                <a:cs typeface="Arial" pitchFamily="34" charset="0"/>
              </a:rPr>
              <a:t>2,5 M$ (25 %)</a:t>
            </a:r>
          </a:p>
        </p:txBody>
      </p:sp>
      <p:sp>
        <p:nvSpPr>
          <p:cNvPr id="19" name="TextBox 18"/>
          <p:cNvSpPr txBox="1"/>
          <p:nvPr>
            <p:custDataLst>
              <p:tags r:id="rId15"/>
            </p:custDataLst>
          </p:nvPr>
        </p:nvSpPr>
        <p:spPr>
          <a:xfrm>
            <a:off x="4067944" y="4499246"/>
            <a:ext cx="2304256" cy="523220"/>
          </a:xfrm>
          <a:prstGeom prst="rect">
            <a:avLst/>
          </a:prstGeom>
          <a:noFill/>
        </p:spPr>
        <p:txBody>
          <a:bodyPr wrap="square" rtlCol="0">
            <a:spAutoFit/>
          </a:bodyPr>
          <a:lstStyle/>
          <a:p>
            <a:r>
              <a:rPr lang="fr-CA" sz="1400" dirty="0" smtClean="0">
                <a:solidFill>
                  <a:schemeClr val="tx1">
                    <a:lumMod val="50000"/>
                    <a:lumOff val="50000"/>
                  </a:schemeClr>
                </a:solidFill>
                <a:latin typeface="Arial" pitchFamily="34" charset="0"/>
                <a:cs typeface="Arial" pitchFamily="34" charset="0"/>
              </a:rPr>
              <a:t>le 30 septembre 2013 - envoi </a:t>
            </a:r>
            <a:r>
              <a:rPr lang="fr-CA" sz="1400" dirty="0">
                <a:solidFill>
                  <a:schemeClr val="tx1">
                    <a:lumMod val="50000"/>
                    <a:lumOff val="50000"/>
                  </a:schemeClr>
                </a:solidFill>
                <a:latin typeface="Arial" pitchFamily="34" charset="0"/>
                <a:cs typeface="Arial" pitchFamily="34" charset="0"/>
              </a:rPr>
              <a:t>au Ministère </a:t>
            </a:r>
            <a:endParaRPr lang="fr-CA" sz="1400" dirty="0" smtClean="0">
              <a:solidFill>
                <a:schemeClr val="tx1">
                  <a:lumMod val="50000"/>
                  <a:lumOff val="50000"/>
                </a:schemeClr>
              </a:solidFill>
              <a:latin typeface="Arial" pitchFamily="34" charset="0"/>
              <a:cs typeface="Arial" pitchFamily="34" charset="0"/>
            </a:endParaRPr>
          </a:p>
        </p:txBody>
      </p:sp>
      <p:sp>
        <p:nvSpPr>
          <p:cNvPr id="25" name="TextBox 24"/>
          <p:cNvSpPr txBox="1"/>
          <p:nvPr>
            <p:custDataLst>
              <p:tags r:id="rId16"/>
            </p:custDataLst>
          </p:nvPr>
        </p:nvSpPr>
        <p:spPr>
          <a:xfrm>
            <a:off x="6452390" y="4505358"/>
            <a:ext cx="2304256" cy="523220"/>
          </a:xfrm>
          <a:prstGeom prst="rect">
            <a:avLst/>
          </a:prstGeom>
          <a:noFill/>
        </p:spPr>
        <p:txBody>
          <a:bodyPr wrap="square" rtlCol="0">
            <a:spAutoFit/>
          </a:bodyPr>
          <a:lstStyle/>
          <a:p>
            <a:r>
              <a:rPr lang="fr-CA" sz="1400" dirty="0" smtClean="0">
                <a:solidFill>
                  <a:schemeClr val="tx1">
                    <a:lumMod val="50000"/>
                    <a:lumOff val="50000"/>
                  </a:schemeClr>
                </a:solidFill>
                <a:latin typeface="Arial" pitchFamily="34" charset="0"/>
                <a:cs typeface="Arial" pitchFamily="34" charset="0"/>
              </a:rPr>
              <a:t>le 30 septembre 2014 - envoi</a:t>
            </a:r>
            <a:r>
              <a:rPr lang="fr-CA" sz="1400" dirty="0">
                <a:solidFill>
                  <a:schemeClr val="tx1">
                    <a:lumMod val="50000"/>
                    <a:lumOff val="50000"/>
                  </a:schemeClr>
                </a:solidFill>
                <a:latin typeface="Arial" pitchFamily="34" charset="0"/>
                <a:cs typeface="Arial" pitchFamily="34" charset="0"/>
              </a:rPr>
              <a:t> au </a:t>
            </a:r>
            <a:r>
              <a:rPr lang="fr-CA" sz="1400" dirty="0" smtClean="0">
                <a:solidFill>
                  <a:schemeClr val="tx1">
                    <a:lumMod val="50000"/>
                    <a:lumOff val="50000"/>
                  </a:schemeClr>
                </a:solidFill>
                <a:latin typeface="Arial" pitchFamily="34" charset="0"/>
                <a:cs typeface="Arial" pitchFamily="34" charset="0"/>
              </a:rPr>
              <a:t>Ministère</a:t>
            </a:r>
          </a:p>
        </p:txBody>
      </p:sp>
      <p:sp>
        <p:nvSpPr>
          <p:cNvPr id="26" name="Content Placeholder 2"/>
          <p:cNvSpPr txBox="1">
            <a:spLocks/>
          </p:cNvSpPr>
          <p:nvPr>
            <p:custDataLst>
              <p:tags r:id="rId17"/>
            </p:custDataLst>
          </p:nvPr>
        </p:nvSpPr>
        <p:spPr>
          <a:xfrm>
            <a:off x="323528" y="5244022"/>
            <a:ext cx="8424936" cy="106529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lvl="1" indent="-274320">
              <a:lnSpc>
                <a:spcPts val="2400"/>
              </a:lnSpc>
              <a:spcAft>
                <a:spcPts val="600"/>
              </a:spcAft>
              <a:buClr>
                <a:schemeClr val="accent3"/>
              </a:buClr>
              <a:buSzPct val="95000"/>
            </a:pPr>
            <a:r>
              <a:rPr lang="fr-CA" sz="1400" dirty="0" smtClean="0"/>
              <a:t>En août 2013, le Ministère a envoyé une note de service pour informer les conseils scolaires que les fonds pour 2013-2014 seraient versés dans le cadre de leur financement de la Majeure Haute Spécialisation (MHS).</a:t>
            </a:r>
          </a:p>
        </p:txBody>
      </p:sp>
    </p:spTree>
    <p:extLst>
      <p:ext uri="{BB962C8B-B14F-4D97-AF65-F5344CB8AC3E}">
        <p14:creationId xmlns="" xmlns:p14="http://schemas.microsoft.com/office/powerpoint/2010/main" val="2811018432"/>
      </p:ext>
    </p:extLst>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18864" y="764704"/>
            <a:ext cx="8229600" cy="576064"/>
          </a:xfrm>
        </p:spPr>
        <p:txBody>
          <a:bodyPr>
            <a:noAutofit/>
          </a:bodyPr>
          <a:lstStyle/>
          <a:p>
            <a:r>
              <a:rPr lang="fr-CA" sz="3000" b="1" dirty="0" smtClean="0">
                <a:latin typeface="Arial" pitchFamily="34" charset="0"/>
                <a:cs typeface="Arial" pitchFamily="34" charset="0"/>
              </a:rPr>
              <a:t>Portée du projet </a:t>
            </a:r>
            <a:endParaRPr lang="fr-CA" sz="3000" dirty="0">
              <a:latin typeface="Arial" pitchFamily="34" charset="0"/>
              <a:cs typeface="Arial" pitchFamily="34" charset="0"/>
            </a:endParaRPr>
          </a:p>
        </p:txBody>
      </p:sp>
      <p:sp>
        <p:nvSpPr>
          <p:cNvPr id="3" name="Content Placeholder 2"/>
          <p:cNvSpPr>
            <a:spLocks noGrp="1"/>
          </p:cNvSpPr>
          <p:nvPr>
            <p:ph idx="1"/>
            <p:custDataLst>
              <p:tags r:id="rId2"/>
            </p:custDataLst>
          </p:nvPr>
        </p:nvSpPr>
        <p:spPr>
          <a:xfrm>
            <a:off x="395536" y="1484784"/>
            <a:ext cx="8496944" cy="4389120"/>
          </a:xfrm>
        </p:spPr>
        <p:txBody>
          <a:bodyPr>
            <a:normAutofit fontScale="92500"/>
          </a:bodyPr>
          <a:lstStyle/>
          <a:p>
            <a:pPr hangingPunct="0">
              <a:lnSpc>
                <a:spcPts val="2600"/>
              </a:lnSpc>
              <a:spcAft>
                <a:spcPts val="600"/>
              </a:spcAft>
              <a:buNone/>
            </a:pPr>
            <a:r>
              <a:rPr lang="fr-CA" b="1" dirty="0" smtClean="0">
                <a:solidFill>
                  <a:schemeClr val="accent3"/>
                </a:solidFill>
                <a:latin typeface="Arial" pitchFamily="34" charset="0"/>
                <a:cs typeface="Arial" pitchFamily="34" charset="0"/>
              </a:rPr>
              <a:t>PARTIE A : </a:t>
            </a:r>
          </a:p>
          <a:p>
            <a:pPr hangingPunct="0">
              <a:lnSpc>
                <a:spcPts val="2600"/>
              </a:lnSpc>
              <a:spcAft>
                <a:spcPts val="600"/>
              </a:spcAft>
              <a:buNone/>
            </a:pPr>
            <a:r>
              <a:rPr lang="fr-CA" b="1" dirty="0" smtClean="0">
                <a:solidFill>
                  <a:schemeClr val="accent3"/>
                </a:solidFill>
                <a:latin typeface="Arial" pitchFamily="34" charset="0"/>
                <a:cs typeface="Arial" pitchFamily="34" charset="0"/>
              </a:rPr>
              <a:t>Au moins 35 % des fonds versés aux conseils scolaires</a:t>
            </a:r>
          </a:p>
          <a:p>
            <a:pPr hangingPunct="0">
              <a:lnSpc>
                <a:spcPts val="2400"/>
              </a:lnSpc>
              <a:spcAft>
                <a:spcPts val="600"/>
              </a:spcAft>
              <a:buClr>
                <a:schemeClr val="accent1"/>
              </a:buClr>
            </a:pPr>
            <a:r>
              <a:rPr lang="fr-CA" sz="2200" dirty="0" smtClean="0">
                <a:latin typeface="Arial" pitchFamily="34" charset="0"/>
                <a:cs typeface="Arial" pitchFamily="34" charset="0"/>
              </a:rPr>
              <a:t>Ces fonds doivent être utilisés pour les activités des conseils scolaires relativement à l’amélioration de la santé et sécurité dans les ateliers</a:t>
            </a:r>
            <a:r>
              <a:rPr lang="fr-CA" sz="2200" dirty="0" smtClean="0"/>
              <a:t> </a:t>
            </a:r>
            <a:r>
              <a:rPr lang="fr-CA" sz="2200" dirty="0" smtClean="0">
                <a:latin typeface="Arial" pitchFamily="34" charset="0"/>
                <a:cs typeface="Arial" pitchFamily="34" charset="0"/>
              </a:rPr>
              <a:t>d’éducation technologique et les laboratoires de sciences. Les conseils scolaires sont tenus de définir les besoins de leur milieu ainsi que les échéances de mise en œuvre des éléments du plan. </a:t>
            </a:r>
          </a:p>
          <a:p>
            <a:pPr lvl="1" hangingPunct="0">
              <a:lnSpc>
                <a:spcPts val="2400"/>
              </a:lnSpc>
              <a:spcAft>
                <a:spcPts val="600"/>
              </a:spcAft>
              <a:buNone/>
            </a:pPr>
            <a:r>
              <a:rPr lang="fr-CA" sz="2200" b="1" dirty="0" smtClean="0">
                <a:latin typeface="Arial" pitchFamily="34" charset="0"/>
                <a:cs typeface="Arial" pitchFamily="34" charset="0"/>
              </a:rPr>
              <a:t>Possibilités :</a:t>
            </a:r>
          </a:p>
          <a:p>
            <a:pPr lvl="1" hangingPunct="0">
              <a:lnSpc>
                <a:spcPts val="2400"/>
              </a:lnSpc>
              <a:spcAft>
                <a:spcPts val="600"/>
              </a:spcAft>
              <a:buFont typeface="Wingdings" panose="05000000000000000000" pitchFamily="2" charset="2"/>
              <a:buChar char="Ø"/>
            </a:pPr>
            <a:r>
              <a:rPr lang="fr-CA" sz="2200" dirty="0" smtClean="0">
                <a:latin typeface="Arial" pitchFamily="34" charset="0"/>
                <a:cs typeface="Arial" pitchFamily="34" charset="0"/>
              </a:rPr>
              <a:t>inspections de sécurité</a:t>
            </a:r>
          </a:p>
          <a:p>
            <a:pPr lvl="1" hangingPunct="0">
              <a:lnSpc>
                <a:spcPts val="2400"/>
              </a:lnSpc>
              <a:spcAft>
                <a:spcPts val="600"/>
              </a:spcAft>
              <a:buFont typeface="Wingdings" panose="05000000000000000000" pitchFamily="2" charset="2"/>
              <a:buChar char="Ø"/>
            </a:pPr>
            <a:r>
              <a:rPr lang="fr-CA" sz="2200" dirty="0" smtClean="0">
                <a:latin typeface="Arial" pitchFamily="34" charset="0"/>
                <a:cs typeface="Arial" pitchFamily="34" charset="0"/>
              </a:rPr>
              <a:t>planification pluriannuelle</a:t>
            </a:r>
          </a:p>
          <a:p>
            <a:pPr lvl="1" hangingPunct="0">
              <a:lnSpc>
                <a:spcPts val="2400"/>
              </a:lnSpc>
              <a:spcAft>
                <a:spcPts val="600"/>
              </a:spcAft>
              <a:buFont typeface="Wingdings" panose="05000000000000000000" pitchFamily="2" charset="2"/>
              <a:buChar char="Ø"/>
            </a:pPr>
            <a:r>
              <a:rPr lang="fr-CA" sz="2200" dirty="0" smtClean="0"/>
              <a:t>p</a:t>
            </a:r>
            <a:r>
              <a:rPr lang="fr-CA" sz="2200" dirty="0" smtClean="0">
                <a:latin typeface="Arial" pitchFamily="34" charset="0"/>
                <a:cs typeface="Arial" pitchFamily="34" charset="0"/>
              </a:rPr>
              <a:t>erfectionnement </a:t>
            </a:r>
            <a:r>
              <a:rPr lang="fr-CA" sz="2200" dirty="0" smtClean="0"/>
              <a:t>du personnel</a:t>
            </a:r>
            <a:endParaRPr lang="fr-CA" dirty="0">
              <a:latin typeface="Arial" pitchFamily="34" charset="0"/>
              <a:cs typeface="Arial" pitchFamily="34" charset="0"/>
            </a:endParaRPr>
          </a:p>
        </p:txBody>
      </p:sp>
      <p:sp>
        <p:nvSpPr>
          <p:cNvPr id="6" name="Footer Placeholder 21"/>
          <p:cNvSpPr>
            <a:spLocks noGrp="1"/>
          </p:cNvSpPr>
          <p:nvPr>
            <p:ph type="ftr" sz="quarter" idx="3"/>
            <p:custDataLst>
              <p:tags r:id="rId3"/>
            </p:custDataLst>
          </p:nvPr>
        </p:nvSpPr>
        <p:spPr>
          <a:xfrm>
            <a:off x="323528" y="6237312"/>
            <a:ext cx="3608040" cy="432048"/>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8" name="Oval 7"/>
          <p:cNvSpPr/>
          <p:nvPr>
            <p:custDataLst>
              <p:tags r:id="rId4"/>
            </p:custDataLst>
          </p:nvPr>
        </p:nvSpPr>
        <p:spPr>
          <a:xfrm>
            <a:off x="251520" y="9807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926210267"/>
      </p:ext>
    </p:extLst>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0432"/>
            <a:ext cx="8229600" cy="722344"/>
          </a:xfrm>
        </p:spPr>
        <p:txBody>
          <a:bodyPr/>
          <a:lstStyle/>
          <a:p>
            <a:r>
              <a:rPr lang="fr-CA" dirty="0" smtClean="0"/>
              <a:t>Partie</a:t>
            </a:r>
            <a:r>
              <a:rPr lang="en-CA" dirty="0" smtClean="0"/>
              <a:t> A : </a:t>
            </a:r>
            <a:endParaRPr lang="en-CA" dirty="0"/>
          </a:p>
        </p:txBody>
      </p:sp>
      <p:pic>
        <p:nvPicPr>
          <p:cNvPr id="1026"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1556792"/>
            <a:ext cx="8492669" cy="47494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1484784"/>
            <a:ext cx="3349724" cy="523220"/>
          </a:xfrm>
          <a:prstGeom prst="rect">
            <a:avLst/>
          </a:prstGeom>
          <a:solidFill>
            <a:prstClr val="white"/>
          </a:solidFill>
        </p:spPr>
        <p:txBody>
          <a:bodyPr wrap="square" rtlCol="0">
            <a:spAutoFit/>
          </a:bodyPr>
          <a:lstStyle/>
          <a:p>
            <a:pPr algn="ctr"/>
            <a:r>
              <a:rPr lang="fr-CA" sz="1400" b="1" dirty="0" smtClean="0">
                <a:latin typeface="+mj-lt"/>
              </a:rPr>
              <a:t>Exemples d’activités afin d’améliorer la santé et la sécurité au sein du conseil</a:t>
            </a:r>
            <a:endParaRPr lang="fr-CA" sz="1400" b="1" dirty="0">
              <a:latin typeface="+mj-lt"/>
            </a:endParaRPr>
          </a:p>
        </p:txBody>
      </p:sp>
      <p:sp>
        <p:nvSpPr>
          <p:cNvPr id="6" name="TextBox 5"/>
          <p:cNvSpPr txBox="1"/>
          <p:nvPr/>
        </p:nvSpPr>
        <p:spPr>
          <a:xfrm>
            <a:off x="2627784" y="5068539"/>
            <a:ext cx="1224136" cy="430887"/>
          </a:xfrm>
          <a:prstGeom prst="rect">
            <a:avLst/>
          </a:prstGeom>
          <a:solidFill>
            <a:prstClr val="white"/>
          </a:solidFill>
        </p:spPr>
        <p:txBody>
          <a:bodyPr wrap="square" rtlCol="0">
            <a:spAutoFit/>
          </a:bodyPr>
          <a:lstStyle/>
          <a:p>
            <a:pPr algn="ctr"/>
            <a:r>
              <a:rPr lang="fr-CA" sz="1100" b="1" dirty="0" smtClean="0">
                <a:latin typeface="+mj-lt"/>
              </a:rPr>
              <a:t>Inspections indépendantes</a:t>
            </a:r>
            <a:endParaRPr lang="fr-CA" sz="1100" b="1" dirty="0">
              <a:latin typeface="+mj-lt"/>
            </a:endParaRPr>
          </a:p>
        </p:txBody>
      </p:sp>
      <p:sp>
        <p:nvSpPr>
          <p:cNvPr id="7" name="TextBox 6"/>
          <p:cNvSpPr txBox="1"/>
          <p:nvPr/>
        </p:nvSpPr>
        <p:spPr>
          <a:xfrm>
            <a:off x="827584" y="5055839"/>
            <a:ext cx="1800200" cy="1169551"/>
          </a:xfrm>
          <a:prstGeom prst="rect">
            <a:avLst/>
          </a:prstGeom>
          <a:solidFill>
            <a:prstClr val="white"/>
          </a:solidFill>
        </p:spPr>
        <p:txBody>
          <a:bodyPr wrap="square" rtlCol="0">
            <a:spAutoFit/>
          </a:bodyPr>
          <a:lstStyle/>
          <a:p>
            <a:pPr algn="ctr"/>
            <a:r>
              <a:rPr lang="fr-CA" sz="1000" b="1" dirty="0" smtClean="0">
                <a:latin typeface="+mj-lt"/>
              </a:rPr>
              <a:t>Développer ou améliorer les activités liées à la communication, la sensibilisation et la promotion de la santé et la sécurité au sein du personnel et des élèves</a:t>
            </a:r>
            <a:endParaRPr lang="fr-CA" sz="1000" b="1" dirty="0">
              <a:latin typeface="+mj-lt"/>
            </a:endParaRPr>
          </a:p>
        </p:txBody>
      </p:sp>
      <p:sp>
        <p:nvSpPr>
          <p:cNvPr id="8" name="TextBox 7"/>
          <p:cNvSpPr txBox="1"/>
          <p:nvPr/>
        </p:nvSpPr>
        <p:spPr>
          <a:xfrm>
            <a:off x="4067944" y="5065720"/>
            <a:ext cx="1584176" cy="769441"/>
          </a:xfrm>
          <a:prstGeom prst="rect">
            <a:avLst/>
          </a:prstGeom>
          <a:solidFill>
            <a:prstClr val="white"/>
          </a:solidFill>
        </p:spPr>
        <p:txBody>
          <a:bodyPr wrap="square" rtlCol="0">
            <a:spAutoFit/>
          </a:bodyPr>
          <a:lstStyle/>
          <a:p>
            <a:pPr algn="ctr"/>
            <a:r>
              <a:rPr lang="fr-CA" sz="1100" b="1" dirty="0" smtClean="0">
                <a:latin typeface="+mj-lt"/>
              </a:rPr>
              <a:t>Développement professionnel pour le personnel et de la formation aux élèves</a:t>
            </a:r>
            <a:endParaRPr lang="fr-CA" sz="1100" b="1" dirty="0">
              <a:latin typeface="+mj-lt"/>
            </a:endParaRPr>
          </a:p>
        </p:txBody>
      </p:sp>
      <p:sp>
        <p:nvSpPr>
          <p:cNvPr id="9" name="TextBox 8"/>
          <p:cNvSpPr txBox="1"/>
          <p:nvPr/>
        </p:nvSpPr>
        <p:spPr>
          <a:xfrm>
            <a:off x="5652120" y="5047642"/>
            <a:ext cx="1728192" cy="600164"/>
          </a:xfrm>
          <a:prstGeom prst="rect">
            <a:avLst/>
          </a:prstGeom>
          <a:solidFill>
            <a:prstClr val="white"/>
          </a:solidFill>
        </p:spPr>
        <p:txBody>
          <a:bodyPr wrap="square" rtlCol="0">
            <a:spAutoFit/>
          </a:bodyPr>
          <a:lstStyle/>
          <a:p>
            <a:pPr algn="ctr"/>
            <a:r>
              <a:rPr lang="fr-CA" sz="1100" b="1" dirty="0" smtClean="0">
                <a:latin typeface="+mj-lt"/>
              </a:rPr>
              <a:t>Développer ou mettre à jour les plans de santé et sécurité existants</a:t>
            </a:r>
            <a:endParaRPr lang="fr-CA" sz="1100" b="1" dirty="0">
              <a:latin typeface="+mj-lt"/>
            </a:endParaRPr>
          </a:p>
        </p:txBody>
      </p:sp>
      <p:sp>
        <p:nvSpPr>
          <p:cNvPr id="10" name="TextBox 9"/>
          <p:cNvSpPr txBox="1"/>
          <p:nvPr/>
        </p:nvSpPr>
        <p:spPr>
          <a:xfrm>
            <a:off x="7524328" y="5085184"/>
            <a:ext cx="1008112" cy="261610"/>
          </a:xfrm>
          <a:prstGeom prst="rect">
            <a:avLst/>
          </a:prstGeom>
          <a:solidFill>
            <a:prstClr val="white"/>
          </a:solidFill>
        </p:spPr>
        <p:txBody>
          <a:bodyPr wrap="square" rtlCol="0">
            <a:spAutoFit/>
          </a:bodyPr>
          <a:lstStyle/>
          <a:p>
            <a:pPr algn="ctr"/>
            <a:r>
              <a:rPr lang="fr-CA" sz="1100" b="1" dirty="0" smtClean="0">
                <a:latin typeface="+mj-lt"/>
              </a:rPr>
              <a:t>Autres</a:t>
            </a:r>
            <a:endParaRPr lang="fr-CA" sz="1100" b="1" dirty="0">
              <a:latin typeface="+mj-lt"/>
            </a:endParaRPr>
          </a:p>
        </p:txBody>
      </p:sp>
      <p:sp>
        <p:nvSpPr>
          <p:cNvPr id="11" name="Footer Placeholder 21"/>
          <p:cNvSpPr txBox="1">
            <a:spLocks/>
          </p:cNvSpPr>
          <p:nvPr>
            <p:custDataLst>
              <p:tags r:id="rId1"/>
            </p:custDataLst>
          </p:nvPr>
        </p:nvSpPr>
        <p:spPr>
          <a:xfrm>
            <a:off x="436712" y="6309320"/>
            <a:ext cx="3608040" cy="432048"/>
          </a:xfrm>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accent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smtClean="0"/>
              <a:t>Séances relatives à la prévention des blessures et à la sécurité personnelle, octobre 2013</a:t>
            </a:r>
            <a:endParaRPr lang="fr-CA" dirty="0"/>
          </a:p>
        </p:txBody>
      </p:sp>
    </p:spTree>
    <p:extLst>
      <p:ext uri="{BB962C8B-B14F-4D97-AF65-F5344CB8AC3E}">
        <p14:creationId xmlns="" xmlns:p14="http://schemas.microsoft.com/office/powerpoint/2010/main" val="3222339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95536" y="1484784"/>
            <a:ext cx="8229600" cy="4320480"/>
          </a:xfrm>
        </p:spPr>
        <p:txBody>
          <a:bodyPr>
            <a:normAutofit/>
          </a:bodyPr>
          <a:lstStyle/>
          <a:p>
            <a:pPr marL="0" indent="0">
              <a:lnSpc>
                <a:spcPts val="2400"/>
              </a:lnSpc>
              <a:spcAft>
                <a:spcPts val="600"/>
              </a:spcAft>
              <a:buClr>
                <a:schemeClr val="accent2"/>
              </a:buClr>
              <a:buNone/>
            </a:pPr>
            <a:r>
              <a:rPr lang="fr-CA" sz="2400" b="1" dirty="0">
                <a:solidFill>
                  <a:schemeClr val="accent3"/>
                </a:solidFill>
              </a:rPr>
              <a:t>PARTIE B : </a:t>
            </a:r>
            <a:endParaRPr lang="fr-CA" sz="2400" b="1" dirty="0" smtClean="0">
              <a:solidFill>
                <a:schemeClr val="accent3"/>
              </a:solidFill>
            </a:endParaRPr>
          </a:p>
          <a:p>
            <a:pPr marL="0" indent="0">
              <a:lnSpc>
                <a:spcPts val="2400"/>
              </a:lnSpc>
              <a:spcAft>
                <a:spcPts val="600"/>
              </a:spcAft>
              <a:buClr>
                <a:schemeClr val="accent2"/>
              </a:buClr>
              <a:buNone/>
            </a:pPr>
            <a:r>
              <a:rPr lang="fr-CA" sz="2400" b="1" dirty="0" smtClean="0">
                <a:solidFill>
                  <a:schemeClr val="accent3"/>
                </a:solidFill>
              </a:rPr>
              <a:t>Au </a:t>
            </a:r>
            <a:r>
              <a:rPr lang="fr-CA" sz="2400" b="1" dirty="0">
                <a:solidFill>
                  <a:schemeClr val="accent3"/>
                </a:solidFill>
              </a:rPr>
              <a:t>plus 65 % des fonds versés aux conseils scolaires</a:t>
            </a:r>
            <a:endParaRPr lang="fr-CA" sz="2400" dirty="0" smtClean="0"/>
          </a:p>
          <a:p>
            <a:pPr>
              <a:lnSpc>
                <a:spcPts val="2400"/>
              </a:lnSpc>
              <a:spcAft>
                <a:spcPts val="600"/>
              </a:spcAft>
              <a:buClr>
                <a:srgbClr val="00B0F0"/>
              </a:buClr>
            </a:pPr>
            <a:r>
              <a:rPr lang="fr-CA" sz="2000" dirty="0" smtClean="0"/>
              <a:t>Régler les problèmes de sécurité et d’environnement dans les ateliers d’éducation technologique et les laboratoires de sciences.</a:t>
            </a:r>
          </a:p>
          <a:p>
            <a:pPr>
              <a:lnSpc>
                <a:spcPts val="2400"/>
              </a:lnSpc>
              <a:spcAft>
                <a:spcPts val="600"/>
              </a:spcAft>
              <a:buClr>
                <a:srgbClr val="00B0F0"/>
              </a:buClr>
            </a:pPr>
            <a:r>
              <a:rPr lang="fr-CA" sz="2000" dirty="0" smtClean="0"/>
              <a:t>Emploi sécuritaire de l’équipement dans les ateliers d’éducation technologique et les laboratoires de sciences :</a:t>
            </a:r>
          </a:p>
          <a:p>
            <a:pPr lvl="1">
              <a:lnSpc>
                <a:spcPts val="2400"/>
              </a:lnSpc>
              <a:spcAft>
                <a:spcPts val="600"/>
              </a:spcAft>
              <a:buClr>
                <a:srgbClr val="00B0F0"/>
              </a:buClr>
              <a:buFont typeface="Wingdings" panose="05000000000000000000" pitchFamily="2" charset="2"/>
              <a:buChar char="Ø"/>
            </a:pPr>
            <a:r>
              <a:rPr lang="fr-CA" sz="2000" dirty="0" smtClean="0"/>
              <a:t>dispositifs protecteurs</a:t>
            </a:r>
          </a:p>
          <a:p>
            <a:pPr lvl="1">
              <a:lnSpc>
                <a:spcPts val="2400"/>
              </a:lnSpc>
              <a:spcAft>
                <a:spcPts val="600"/>
              </a:spcAft>
              <a:buClr>
                <a:srgbClr val="00B0F0"/>
              </a:buClr>
              <a:buFont typeface="Wingdings" panose="05000000000000000000" pitchFamily="2" charset="2"/>
              <a:buChar char="Ø"/>
            </a:pPr>
            <a:r>
              <a:rPr lang="fr-CA" sz="2000" dirty="0" smtClean="0"/>
              <a:t>systèmes de ventilation</a:t>
            </a:r>
          </a:p>
          <a:p>
            <a:pPr lvl="1">
              <a:lnSpc>
                <a:spcPts val="2400"/>
              </a:lnSpc>
              <a:spcAft>
                <a:spcPts val="600"/>
              </a:spcAft>
              <a:buClr>
                <a:srgbClr val="00B0F0"/>
              </a:buClr>
              <a:buFont typeface="Wingdings" panose="05000000000000000000" pitchFamily="2" charset="2"/>
              <a:buChar char="Ø"/>
            </a:pPr>
            <a:r>
              <a:rPr lang="fr-CA" sz="2000" dirty="0" smtClean="0"/>
              <a:t>entreposage de produits chimiques</a:t>
            </a:r>
          </a:p>
          <a:p>
            <a:pPr lvl="1">
              <a:lnSpc>
                <a:spcPts val="2400"/>
              </a:lnSpc>
              <a:spcAft>
                <a:spcPts val="600"/>
              </a:spcAft>
              <a:buClr>
                <a:srgbClr val="00B0F0"/>
              </a:buClr>
              <a:buFont typeface="Wingdings" panose="05000000000000000000" pitchFamily="2" charset="2"/>
              <a:buChar char="Ø"/>
            </a:pPr>
            <a:r>
              <a:rPr lang="fr-CA" sz="2000" dirty="0" smtClean="0"/>
              <a:t>postes pour le lavage des yeux</a:t>
            </a:r>
          </a:p>
          <a:p>
            <a:endParaRPr lang="fr-CA" sz="2200" dirty="0">
              <a:latin typeface="Arial" pitchFamily="34" charset="0"/>
              <a:cs typeface="Arial" pitchFamily="34" charset="0"/>
            </a:endParaRPr>
          </a:p>
        </p:txBody>
      </p:sp>
      <p:sp>
        <p:nvSpPr>
          <p:cNvPr id="6" name="Footer Placeholder 21"/>
          <p:cNvSpPr>
            <a:spLocks noGrp="1"/>
          </p:cNvSpPr>
          <p:nvPr>
            <p:ph type="ftr" sz="quarter" idx="3"/>
            <p:custDataLst>
              <p:tags r:id="rId2"/>
            </p:custDataLst>
          </p:nvPr>
        </p:nvSpPr>
        <p:spPr>
          <a:xfrm>
            <a:off x="323528" y="6428358"/>
            <a:ext cx="3608040" cy="241002"/>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7" name="Title 1"/>
          <p:cNvSpPr txBox="1">
            <a:spLocks/>
          </p:cNvSpPr>
          <p:nvPr>
            <p:custDataLst>
              <p:tags r:id="rId3"/>
            </p:custDataLst>
          </p:nvPr>
        </p:nvSpPr>
        <p:spPr>
          <a:xfrm>
            <a:off x="467544" y="764704"/>
            <a:ext cx="8229600" cy="504056"/>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1" i="0" u="none" strike="noStrike" kern="1200" cap="none" spc="0" normalizeH="0" baseline="0" noProof="0" dirty="0" smtClean="0">
                <a:ln>
                  <a:noFill/>
                </a:ln>
                <a:solidFill>
                  <a:schemeClr val="accent1"/>
                </a:solidFill>
                <a:effectLst/>
                <a:uLnTx/>
                <a:uFillTx/>
                <a:latin typeface="Arial" pitchFamily="34" charset="0"/>
                <a:ea typeface="+mj-ea"/>
                <a:cs typeface="Arial" pitchFamily="34" charset="0"/>
              </a:rPr>
              <a:t>Portée du projet </a:t>
            </a:r>
            <a:endParaRPr kumimoji="0" lang="fr-CA" sz="3000" b="1" i="0" u="none" strike="noStrike" kern="1200" cap="none" spc="0" normalizeH="0" baseline="0" noProof="0" dirty="0">
              <a:ln>
                <a:noFill/>
              </a:ln>
              <a:solidFill>
                <a:schemeClr val="accent1"/>
              </a:solidFill>
              <a:effectLst/>
              <a:uLnTx/>
              <a:uFillTx/>
              <a:latin typeface="Arial" pitchFamily="34" charset="0"/>
              <a:ea typeface="+mj-ea"/>
              <a:cs typeface="Arial" pitchFamily="34" charset="0"/>
            </a:endParaRPr>
          </a:p>
        </p:txBody>
      </p:sp>
      <p:sp>
        <p:nvSpPr>
          <p:cNvPr id="9" name="Oval 8"/>
          <p:cNvSpPr/>
          <p:nvPr>
            <p:custDataLst>
              <p:tags r:id="rId4"/>
            </p:custDataLst>
          </p:nvPr>
        </p:nvSpPr>
        <p:spPr>
          <a:xfrm>
            <a:off x="251520" y="9807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295786612"/>
      </p:ext>
    </p:extLst>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864096"/>
          </a:xfrm>
        </p:spPr>
        <p:txBody>
          <a:bodyPr>
            <a:normAutofit/>
          </a:bodyPr>
          <a:lstStyle/>
          <a:p>
            <a:r>
              <a:rPr lang="fr-CA" dirty="0" smtClean="0"/>
              <a:t>Partie</a:t>
            </a:r>
            <a:r>
              <a:rPr lang="en-CA" dirty="0" smtClean="0"/>
              <a:t> B : </a:t>
            </a:r>
            <a:endParaRPr lang="en-CA"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857470215"/>
              </p:ext>
            </p:extLst>
          </p:nvPr>
        </p:nvGraphicFramePr>
        <p:xfrm>
          <a:off x="318220" y="1268760"/>
          <a:ext cx="8450932" cy="50558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259632" y="1268760"/>
            <a:ext cx="6984776" cy="461665"/>
          </a:xfrm>
          <a:prstGeom prst="rect">
            <a:avLst/>
          </a:prstGeom>
          <a:solidFill>
            <a:schemeClr val="bg1"/>
          </a:solidFill>
        </p:spPr>
        <p:txBody>
          <a:bodyPr wrap="square" rtlCol="0">
            <a:spAutoFit/>
          </a:bodyPr>
          <a:lstStyle/>
          <a:p>
            <a:r>
              <a:rPr lang="fr-CA" sz="2400" dirty="0" smtClean="0"/>
              <a:t>Intérêt particulier sur la sécurité et l’environnement</a:t>
            </a:r>
            <a:endParaRPr lang="fr-CA" sz="2400" dirty="0"/>
          </a:p>
        </p:txBody>
      </p:sp>
      <p:sp>
        <p:nvSpPr>
          <p:cNvPr id="7" name="TextBox 6"/>
          <p:cNvSpPr txBox="1"/>
          <p:nvPr/>
        </p:nvSpPr>
        <p:spPr>
          <a:xfrm>
            <a:off x="827584" y="5517232"/>
            <a:ext cx="1944216" cy="461665"/>
          </a:xfrm>
          <a:prstGeom prst="rect">
            <a:avLst/>
          </a:prstGeom>
          <a:solidFill>
            <a:schemeClr val="bg1"/>
          </a:solidFill>
        </p:spPr>
        <p:txBody>
          <a:bodyPr wrap="square" rtlCol="0">
            <a:spAutoFit/>
          </a:bodyPr>
          <a:lstStyle/>
          <a:p>
            <a:pPr algn="ctr"/>
            <a:r>
              <a:rPr lang="fr-CA" sz="1200" dirty="0" smtClean="0"/>
              <a:t>Réparation et certification de l’équipement</a:t>
            </a:r>
            <a:endParaRPr lang="fr-CA" sz="1200" dirty="0"/>
          </a:p>
        </p:txBody>
      </p:sp>
      <p:sp>
        <p:nvSpPr>
          <p:cNvPr id="8" name="TextBox 7"/>
          <p:cNvSpPr txBox="1"/>
          <p:nvPr/>
        </p:nvSpPr>
        <p:spPr>
          <a:xfrm>
            <a:off x="2771800" y="5517232"/>
            <a:ext cx="2016224" cy="461665"/>
          </a:xfrm>
          <a:prstGeom prst="rect">
            <a:avLst/>
          </a:prstGeom>
          <a:solidFill>
            <a:schemeClr val="bg1"/>
          </a:solidFill>
        </p:spPr>
        <p:txBody>
          <a:bodyPr wrap="square" rtlCol="0">
            <a:spAutoFit/>
          </a:bodyPr>
          <a:lstStyle/>
          <a:p>
            <a:pPr algn="ctr"/>
            <a:r>
              <a:rPr lang="fr-CA" sz="1200" dirty="0" smtClean="0"/>
              <a:t>Installation d’équipement de sécurité</a:t>
            </a:r>
            <a:endParaRPr lang="fr-CA" sz="1200" dirty="0"/>
          </a:p>
        </p:txBody>
      </p:sp>
      <p:sp>
        <p:nvSpPr>
          <p:cNvPr id="9" name="Footer Placeholder 21"/>
          <p:cNvSpPr txBox="1">
            <a:spLocks/>
          </p:cNvSpPr>
          <p:nvPr>
            <p:custDataLst>
              <p:tags r:id="rId1"/>
            </p:custDataLst>
          </p:nvPr>
        </p:nvSpPr>
        <p:spPr>
          <a:xfrm>
            <a:off x="318220" y="6237312"/>
            <a:ext cx="3608040" cy="432048"/>
          </a:xfrm>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accent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smtClean="0"/>
              <a:t>Séances relatives à la prévention des blessures et à la sécurité personnelle, octobre 2013</a:t>
            </a:r>
            <a:endParaRPr lang="fr-CA" dirty="0"/>
          </a:p>
        </p:txBody>
      </p:sp>
    </p:spTree>
    <p:extLst>
      <p:ext uri="{BB962C8B-B14F-4D97-AF65-F5344CB8AC3E}">
        <p14:creationId xmlns="" xmlns:p14="http://schemas.microsoft.com/office/powerpoint/2010/main" val="2497221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539552" y="3645024"/>
            <a:ext cx="3456384" cy="1872208"/>
          </a:xfrm>
        </p:spPr>
        <p:txBody>
          <a:bodyPr>
            <a:normAutofit fontScale="70000" lnSpcReduction="20000"/>
          </a:bodyPr>
          <a:lstStyle/>
          <a:p>
            <a:pPr lvl="0">
              <a:lnSpc>
                <a:spcPts val="2600"/>
              </a:lnSpc>
              <a:spcAft>
                <a:spcPts val="600"/>
              </a:spcAft>
              <a:buClr>
                <a:srgbClr val="00B0F0"/>
              </a:buClr>
              <a:buSzPct val="100000"/>
              <a:buFont typeface="Arial" panose="020B0604020202020204" pitchFamily="34" charset="0"/>
              <a:buChar char="•"/>
            </a:pPr>
            <a:r>
              <a:rPr lang="fr-CA" sz="3200" dirty="0" smtClean="0">
                <a:latin typeface="Arial" pitchFamily="34" charset="0"/>
                <a:cs typeface="Arial" pitchFamily="34" charset="0"/>
              </a:rPr>
              <a:t>achat en matière de technologie de l’information, y compris des ordinateurs ou autre matériel connexe</a:t>
            </a:r>
          </a:p>
          <a:p>
            <a:endParaRPr lang="fr-CA" dirty="0">
              <a:latin typeface="Arial" pitchFamily="34" charset="0"/>
              <a:cs typeface="Arial" pitchFamily="34" charset="0"/>
            </a:endParaRPr>
          </a:p>
        </p:txBody>
      </p:sp>
      <p:sp>
        <p:nvSpPr>
          <p:cNvPr id="6" name="Footer Placeholder 21"/>
          <p:cNvSpPr>
            <a:spLocks noGrp="1"/>
          </p:cNvSpPr>
          <p:nvPr>
            <p:ph type="ftr" sz="quarter" idx="3"/>
            <p:custDataLst>
              <p:tags r:id="rId2"/>
            </p:custDataLst>
          </p:nvPr>
        </p:nvSpPr>
        <p:spPr>
          <a:xfrm>
            <a:off x="323528" y="6237312"/>
            <a:ext cx="3608040" cy="432048"/>
          </a:xfrm>
          <a:prstGeom prst="rect">
            <a:avLst/>
          </a:prstGeom>
        </p:spPr>
        <p:txBody>
          <a:bodyPr vert="horz" lIns="0" tIns="0" rIns="0" bIns="0" anchor="b"/>
          <a:lstStyle>
            <a:lvl1pPr algn="l" eaLnBrk="1" latinLnBrk="0" hangingPunct="1">
              <a:defRPr kumimoji="0" sz="1200" b="1">
                <a:solidFill>
                  <a:schemeClr val="accent1"/>
                </a:solidFill>
                <a:latin typeface="Arial" pitchFamily="34" charset="0"/>
                <a:cs typeface="Arial" pitchFamily="34" charset="0"/>
              </a:defRPr>
            </a:lvl1pPr>
          </a:lstStyle>
          <a:p>
            <a:r>
              <a:rPr lang="fr-CA" dirty="0" smtClean="0"/>
              <a:t>Séances relatives à la prévention des blessures et à la sécurité personnelle, octobre 2013</a:t>
            </a:r>
            <a:endParaRPr lang="fr-CA" dirty="0"/>
          </a:p>
        </p:txBody>
      </p:sp>
      <p:sp>
        <p:nvSpPr>
          <p:cNvPr id="7" name="Title 1"/>
          <p:cNvSpPr txBox="1">
            <a:spLocks/>
          </p:cNvSpPr>
          <p:nvPr>
            <p:custDataLst>
              <p:tags r:id="rId3"/>
            </p:custDataLst>
          </p:nvPr>
        </p:nvSpPr>
        <p:spPr>
          <a:xfrm>
            <a:off x="457200" y="548680"/>
            <a:ext cx="8229600" cy="648072"/>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1" i="0" u="none" strike="noStrike" kern="1200" cap="none" spc="0" normalizeH="0" baseline="0" noProof="0" dirty="0" smtClean="0">
                <a:ln>
                  <a:noFill/>
                </a:ln>
                <a:solidFill>
                  <a:schemeClr val="accent1"/>
                </a:solidFill>
                <a:effectLst/>
                <a:uLnTx/>
                <a:uFillTx/>
                <a:latin typeface="Arial" pitchFamily="34" charset="0"/>
                <a:ea typeface="+mj-ea"/>
                <a:cs typeface="Arial" pitchFamily="34" charset="0"/>
              </a:rPr>
              <a:t>Les fonds </a:t>
            </a:r>
            <a:r>
              <a:rPr kumimoji="0" lang="fr-CA" sz="30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ne peuvent</a:t>
            </a:r>
            <a:r>
              <a:rPr kumimoji="0" lang="fr-CA" sz="3000" b="1" i="0" u="none" strike="noStrike" kern="1200" cap="none" spc="0" normalizeH="0" noProof="0" dirty="0" smtClean="0">
                <a:ln>
                  <a:noFill/>
                </a:ln>
                <a:solidFill>
                  <a:schemeClr val="accent1"/>
                </a:solidFill>
                <a:effectLst/>
                <a:uLnTx/>
                <a:uFillTx/>
                <a:latin typeface="Arial" pitchFamily="34" charset="0"/>
                <a:ea typeface="+mj-ea"/>
                <a:cs typeface="Arial" pitchFamily="34" charset="0"/>
              </a:rPr>
              <a:t> être utilisés pour :</a:t>
            </a:r>
            <a:endParaRPr kumimoji="0" lang="fr-CA" sz="3000" b="1" i="0" u="none" strike="noStrike" kern="1200" cap="none" spc="0" normalizeH="0" baseline="0" noProof="0" dirty="0">
              <a:ln>
                <a:noFill/>
              </a:ln>
              <a:solidFill>
                <a:schemeClr val="accent1"/>
              </a:solidFill>
              <a:effectLst/>
              <a:uLnTx/>
              <a:uFillTx/>
              <a:latin typeface="Arial" pitchFamily="34" charset="0"/>
              <a:ea typeface="+mj-ea"/>
              <a:cs typeface="Arial" pitchFamily="34" charset="0"/>
            </a:endParaRPr>
          </a:p>
        </p:txBody>
      </p:sp>
      <p:sp>
        <p:nvSpPr>
          <p:cNvPr id="10" name="Content Placeholder 2"/>
          <p:cNvSpPr txBox="1">
            <a:spLocks/>
          </p:cNvSpPr>
          <p:nvPr>
            <p:custDataLst>
              <p:tags r:id="rId4"/>
            </p:custDataLst>
          </p:nvPr>
        </p:nvSpPr>
        <p:spPr>
          <a:xfrm>
            <a:off x="4572000" y="3645024"/>
            <a:ext cx="4248472" cy="2592288"/>
          </a:xfrm>
          <a:prstGeom prst="rect">
            <a:avLst/>
          </a:prstGeom>
        </p:spPr>
        <p:txBody>
          <a:bodyPr vert="horz">
            <a:normAutofit fontScale="77500" lnSpcReduction="20000"/>
          </a:bodyPr>
          <a:lstStyle/>
          <a:p>
            <a:pPr marL="457200" marR="0" lvl="0" indent="-457200" algn="l" defTabSz="914400" rtl="0" eaLnBrk="1" fontAlgn="auto" latinLnBrk="0" hangingPunct="1">
              <a:lnSpc>
                <a:spcPts val="2600"/>
              </a:lnSpc>
              <a:spcBef>
                <a:spcPct val="20000"/>
              </a:spcBef>
              <a:spcAft>
                <a:spcPts val="600"/>
              </a:spcAft>
              <a:buClr>
                <a:srgbClr val="00B0F0"/>
              </a:buClr>
              <a:buSzPct val="100000"/>
              <a:buFont typeface="Arial" panose="020B0604020202020204" pitchFamily="34" charset="0"/>
              <a:buChar char="•"/>
              <a:tabLst/>
              <a:defRPr/>
            </a:pPr>
            <a:r>
              <a:rPr lang="fr-CA" sz="2600" dirty="0">
                <a:latin typeface="Arial" pitchFamily="34" charset="0"/>
                <a:cs typeface="Arial" pitchFamily="34" charset="0"/>
              </a:rPr>
              <a:t>e</a:t>
            </a:r>
            <a:r>
              <a:rPr kumimoji="0" lang="fr-CA" sz="2600" b="0" i="0" u="none" strike="noStrike" kern="1200" cap="none" spc="0" normalizeH="0" dirty="0" smtClean="0">
                <a:ln>
                  <a:noFill/>
                </a:ln>
                <a:solidFill>
                  <a:schemeClr val="tx1"/>
                </a:solidFill>
                <a:effectLst/>
                <a:uLnTx/>
                <a:uFillTx/>
                <a:latin typeface="Arial" pitchFamily="34" charset="0"/>
                <a:cs typeface="Arial" pitchFamily="34" charset="0"/>
              </a:rPr>
              <a:t>ntretien</a:t>
            </a:r>
            <a:r>
              <a:rPr kumimoji="0" lang="fr-CA" sz="2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général des propriétés des écoles, y compris des réparations aux bâtiments, et charges d’immobilisations connexes comme le remplacement de </a:t>
            </a:r>
            <a:r>
              <a:rPr kumimoji="0" lang="fr-CA" sz="2600" b="0" i="0" u="none" strike="noStrike" kern="1200" cap="none" spc="0" normalizeH="0" noProof="0" dirty="0" smtClean="0">
                <a:ln>
                  <a:noFill/>
                </a:ln>
                <a:effectLst/>
                <a:uLnTx/>
                <a:uFillTx/>
                <a:latin typeface="Arial" pitchFamily="34" charset="0"/>
                <a:ea typeface="+mn-ea"/>
                <a:cs typeface="Arial" pitchFamily="34" charset="0"/>
              </a:rPr>
              <a:t>toitures, </a:t>
            </a:r>
            <a:r>
              <a:rPr kumimoji="0" lang="fr-CA" sz="2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de fenêtres et de chaudières</a:t>
            </a:r>
            <a:endParaRPr kumimoji="0" lang="fr-CA"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fr-CA" sz="2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11" name="Picture 10" descr="comp.png"/>
          <p:cNvPicPr>
            <a:picLocks noChangeAspect="1"/>
          </p:cNvPicPr>
          <p:nvPr>
            <p:custDataLst>
              <p:tags r:id="rId5"/>
            </p:custDataLst>
          </p:nvPr>
        </p:nvPicPr>
        <p:blipFill>
          <a:blip r:embed="rId9" cstate="print"/>
          <a:stretch>
            <a:fillRect/>
          </a:stretch>
        </p:blipFill>
        <p:spPr>
          <a:xfrm>
            <a:off x="959970" y="1902235"/>
            <a:ext cx="2385983" cy="1526765"/>
          </a:xfrm>
          <a:prstGeom prst="rect">
            <a:avLst/>
          </a:prstGeom>
        </p:spPr>
      </p:pic>
      <p:pic>
        <p:nvPicPr>
          <p:cNvPr id="12" name="Picture 11" descr="building.png"/>
          <p:cNvPicPr>
            <a:picLocks noChangeAspect="1"/>
          </p:cNvPicPr>
          <p:nvPr>
            <p:custDataLst>
              <p:tags r:id="rId6"/>
            </p:custDataLst>
          </p:nvPr>
        </p:nvPicPr>
        <p:blipFill>
          <a:blip r:embed="rId10" cstate="print"/>
          <a:stretch>
            <a:fillRect/>
          </a:stretch>
        </p:blipFill>
        <p:spPr>
          <a:xfrm>
            <a:off x="5436096" y="1700808"/>
            <a:ext cx="2238646" cy="1933376"/>
          </a:xfrm>
          <a:prstGeom prst="rect">
            <a:avLst/>
          </a:prstGeom>
        </p:spPr>
      </p:pic>
      <p:sp>
        <p:nvSpPr>
          <p:cNvPr id="13" name="Oval 12"/>
          <p:cNvSpPr/>
          <p:nvPr>
            <p:custDataLst>
              <p:tags r:id="rId7"/>
            </p:custDataLst>
          </p:nvPr>
        </p:nvSpPr>
        <p:spPr>
          <a:xfrm>
            <a:off x="251520" y="980728"/>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Summing Junction 3"/>
          <p:cNvSpPr/>
          <p:nvPr/>
        </p:nvSpPr>
        <p:spPr>
          <a:xfrm>
            <a:off x="1031978" y="1916832"/>
            <a:ext cx="2171870" cy="1526765"/>
          </a:xfrm>
          <a:prstGeom prst="flowChartSummingJunction">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Flowchart: Summing Junction 13"/>
          <p:cNvSpPr/>
          <p:nvPr/>
        </p:nvSpPr>
        <p:spPr>
          <a:xfrm>
            <a:off x="5436096" y="1904113"/>
            <a:ext cx="2268252" cy="1526765"/>
          </a:xfrm>
          <a:prstGeom prst="flowChartSummingJunction">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2730129746"/>
      </p:ext>
    </p:extLst>
  </p:cSld>
  <p:clrMapOvr>
    <a:masterClrMapping/>
  </p:clrMapOvr>
  <p:transition>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8"/>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7"/>
</p:tagLst>
</file>

<file path=ppt/tags/tag108.xml><?xml version="1.0" encoding="utf-8"?>
<p:tagLst xmlns:a="http://schemas.openxmlformats.org/drawingml/2006/main" xmlns:r="http://schemas.openxmlformats.org/officeDocument/2006/relationships" xmlns:p="http://schemas.openxmlformats.org/presentationml/2006/main">
  <p:tag name="NUM" val="8"/>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6"/>
</p:tagLst>
</file>

<file path=ppt/tags/tag115.xml><?xml version="1.0" encoding="utf-8"?>
<p:tagLst xmlns:a="http://schemas.openxmlformats.org/drawingml/2006/main" xmlns:r="http://schemas.openxmlformats.org/officeDocument/2006/relationships" xmlns:p="http://schemas.openxmlformats.org/presentationml/2006/main">
  <p:tag name="NUM" val="7"/>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6"/>
</p:tagLst>
</file>

<file path=ppt/tags/tag122.xml><?xml version="1.0" encoding="utf-8"?>
<p:tagLst xmlns:a="http://schemas.openxmlformats.org/drawingml/2006/main" xmlns:r="http://schemas.openxmlformats.org/officeDocument/2006/relationships" xmlns:p="http://schemas.openxmlformats.org/presentationml/2006/main">
  <p:tag name="NUM" val="7"/>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6"/>
</p:tagLst>
</file>

<file path=ppt/tags/tag129.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7"/>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6"/>
</p:tagLst>
</file>

<file path=ppt/tags/tag143.xml><?xml version="1.0" encoding="utf-8"?>
<p:tagLst xmlns:a="http://schemas.openxmlformats.org/drawingml/2006/main" xmlns:r="http://schemas.openxmlformats.org/officeDocument/2006/relationships" xmlns:p="http://schemas.openxmlformats.org/presentationml/2006/main">
  <p:tag name="NUM" val="7"/>
</p:tagLst>
</file>

<file path=ppt/tags/tag144.xml><?xml version="1.0" encoding="utf-8"?>
<p:tagLst xmlns:a="http://schemas.openxmlformats.org/drawingml/2006/main" xmlns:r="http://schemas.openxmlformats.org/officeDocument/2006/relationships" xmlns:p="http://schemas.openxmlformats.org/presentationml/2006/main">
  <p:tag name="NUM" val="8"/>
</p:tagLst>
</file>

<file path=ppt/tags/tag145.xml><?xml version="1.0" encoding="utf-8"?>
<p:tagLst xmlns:a="http://schemas.openxmlformats.org/drawingml/2006/main" xmlns:r="http://schemas.openxmlformats.org/officeDocument/2006/relationships" xmlns:p="http://schemas.openxmlformats.org/presentationml/2006/main">
  <p:tag name="NUM" val="9"/>
</p:tagLst>
</file>

<file path=ppt/tags/tag146.xml><?xml version="1.0" encoding="utf-8"?>
<p:tagLst xmlns:a="http://schemas.openxmlformats.org/drawingml/2006/main" xmlns:r="http://schemas.openxmlformats.org/officeDocument/2006/relationships" xmlns:p="http://schemas.openxmlformats.org/presentationml/2006/main">
  <p:tag name="NUM" val="10"/>
</p:tagLst>
</file>

<file path=ppt/tags/tag147.xml><?xml version="1.0" encoding="utf-8"?>
<p:tagLst xmlns:a="http://schemas.openxmlformats.org/drawingml/2006/main" xmlns:r="http://schemas.openxmlformats.org/officeDocument/2006/relationships" xmlns:p="http://schemas.openxmlformats.org/presentationml/2006/main">
  <p:tag name="NUM" val="11"/>
</p:tagLst>
</file>

<file path=ppt/tags/tag148.xml><?xml version="1.0" encoding="utf-8"?>
<p:tagLst xmlns:a="http://schemas.openxmlformats.org/drawingml/2006/main" xmlns:r="http://schemas.openxmlformats.org/officeDocument/2006/relationships" xmlns:p="http://schemas.openxmlformats.org/presentationml/2006/main">
  <p:tag name="NUM" val="12"/>
</p:tagLst>
</file>

<file path=ppt/tags/tag149.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5"/>
</p:tagLst>
</file>

<file path=ppt/tags/tag155.xml><?xml version="1.0" encoding="utf-8"?>
<p:tagLst xmlns:a="http://schemas.openxmlformats.org/drawingml/2006/main" xmlns:r="http://schemas.openxmlformats.org/officeDocument/2006/relationships" xmlns:p="http://schemas.openxmlformats.org/presentationml/2006/main">
  <p:tag name="NUM" val="6"/>
</p:tagLst>
</file>

<file path=ppt/tags/tag156.xml><?xml version="1.0" encoding="utf-8"?>
<p:tagLst xmlns:a="http://schemas.openxmlformats.org/drawingml/2006/main" xmlns:r="http://schemas.openxmlformats.org/officeDocument/2006/relationships" xmlns:p="http://schemas.openxmlformats.org/presentationml/2006/main">
  <p:tag name="NUM" val="7"/>
</p:tagLst>
</file>

<file path=ppt/tags/tag157.xml><?xml version="1.0" encoding="utf-8"?>
<p:tagLst xmlns:a="http://schemas.openxmlformats.org/drawingml/2006/main" xmlns:r="http://schemas.openxmlformats.org/officeDocument/2006/relationships" xmlns:p="http://schemas.openxmlformats.org/presentationml/2006/main">
  <p:tag name="NUM" val="8"/>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6"/>
</p:tagLst>
</file>

<file path=ppt/tags/tag164.xml><?xml version="1.0" encoding="utf-8"?>
<p:tagLst xmlns:a="http://schemas.openxmlformats.org/drawingml/2006/main" xmlns:r="http://schemas.openxmlformats.org/officeDocument/2006/relationships" xmlns:p="http://schemas.openxmlformats.org/presentationml/2006/main">
  <p:tag name="NUM" val="7"/>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70.xml><?xml version="1.0" encoding="utf-8"?>
<p:tagLst xmlns:a="http://schemas.openxmlformats.org/drawingml/2006/main" xmlns:r="http://schemas.openxmlformats.org/officeDocument/2006/relationships" xmlns:p="http://schemas.openxmlformats.org/presentationml/2006/main">
  <p:tag name="NUM" val="6"/>
</p:tagLst>
</file>

<file path=ppt/tags/tag171.xml><?xml version="1.0" encoding="utf-8"?>
<p:tagLst xmlns:a="http://schemas.openxmlformats.org/drawingml/2006/main" xmlns:r="http://schemas.openxmlformats.org/officeDocument/2006/relationships" xmlns:p="http://schemas.openxmlformats.org/presentationml/2006/main">
  <p:tag name="NUM" val="7"/>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4"/>
</p:tagLst>
</file>

<file path=ppt/tags/tag176.xml><?xml version="1.0" encoding="utf-8"?>
<p:tagLst xmlns:a="http://schemas.openxmlformats.org/drawingml/2006/main" xmlns:r="http://schemas.openxmlformats.org/officeDocument/2006/relationships" xmlns:p="http://schemas.openxmlformats.org/presentationml/2006/main">
  <p:tag name="NUM" val="5"/>
</p:tagLst>
</file>

<file path=ppt/tags/tag177.xml><?xml version="1.0" encoding="utf-8"?>
<p:tagLst xmlns:a="http://schemas.openxmlformats.org/drawingml/2006/main" xmlns:r="http://schemas.openxmlformats.org/officeDocument/2006/relationships" xmlns:p="http://schemas.openxmlformats.org/presentationml/2006/main">
  <p:tag name="NUM" val="6"/>
</p:tagLst>
</file>

<file path=ppt/tags/tag178.xml><?xml version="1.0" encoding="utf-8"?>
<p:tagLst xmlns:a="http://schemas.openxmlformats.org/drawingml/2006/main" xmlns:r="http://schemas.openxmlformats.org/officeDocument/2006/relationships" xmlns:p="http://schemas.openxmlformats.org/presentationml/2006/main">
  <p:tag name="NUM" val="7"/>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3"/>
</p:tagLst>
</file>

<file path=ppt/tags/tag182.xml><?xml version="1.0" encoding="utf-8"?>
<p:tagLst xmlns:a="http://schemas.openxmlformats.org/drawingml/2006/main" xmlns:r="http://schemas.openxmlformats.org/officeDocument/2006/relationships" xmlns:p="http://schemas.openxmlformats.org/presentationml/2006/main">
  <p:tag name="NUM" val="4"/>
</p:tagLst>
</file>

<file path=ppt/tags/tag183.xml><?xml version="1.0" encoding="utf-8"?>
<p:tagLst xmlns:a="http://schemas.openxmlformats.org/drawingml/2006/main" xmlns:r="http://schemas.openxmlformats.org/officeDocument/2006/relationships" xmlns:p="http://schemas.openxmlformats.org/presentationml/2006/main">
  <p:tag name="NUM" val="5"/>
</p:tagLst>
</file>

<file path=ppt/tags/tag184.xml><?xml version="1.0" encoding="utf-8"?>
<p:tagLst xmlns:a="http://schemas.openxmlformats.org/drawingml/2006/main" xmlns:r="http://schemas.openxmlformats.org/officeDocument/2006/relationships" xmlns:p="http://schemas.openxmlformats.org/presentationml/2006/main">
  <p:tag name="NUM" val="6"/>
</p:tagLst>
</file>

<file path=ppt/tags/tag185.xml><?xml version="1.0" encoding="utf-8"?>
<p:tagLst xmlns:a="http://schemas.openxmlformats.org/drawingml/2006/main" xmlns:r="http://schemas.openxmlformats.org/officeDocument/2006/relationships" xmlns:p="http://schemas.openxmlformats.org/presentationml/2006/main">
  <p:tag name="NUM" val="7"/>
</p:tagLst>
</file>

<file path=ppt/tags/tag186.xml><?xml version="1.0" encoding="utf-8"?>
<p:tagLst xmlns:a="http://schemas.openxmlformats.org/drawingml/2006/main" xmlns:r="http://schemas.openxmlformats.org/officeDocument/2006/relationships" xmlns:p="http://schemas.openxmlformats.org/presentationml/2006/main">
  <p:tag name="NUM" val="8"/>
</p:tagLst>
</file>

<file path=ppt/tags/tag187.xml><?xml version="1.0" encoding="utf-8"?>
<p:tagLst xmlns:a="http://schemas.openxmlformats.org/drawingml/2006/main" xmlns:r="http://schemas.openxmlformats.org/officeDocument/2006/relationships" xmlns:p="http://schemas.openxmlformats.org/presentationml/2006/main">
  <p:tag name="NUM" val="9"/>
</p:tagLst>
</file>

<file path=ppt/tags/tag188.xml><?xml version="1.0" encoding="utf-8"?>
<p:tagLst xmlns:a="http://schemas.openxmlformats.org/drawingml/2006/main" xmlns:r="http://schemas.openxmlformats.org/officeDocument/2006/relationships" xmlns:p="http://schemas.openxmlformats.org/presentationml/2006/main">
  <p:tag name="NUM" val="10"/>
</p:tagLst>
</file>

<file path=ppt/tags/tag189.xml><?xml version="1.0" encoding="utf-8"?>
<p:tagLst xmlns:a="http://schemas.openxmlformats.org/drawingml/2006/main" xmlns:r="http://schemas.openxmlformats.org/officeDocument/2006/relationships" xmlns:p="http://schemas.openxmlformats.org/presentationml/2006/main">
  <p:tag name="NUM" val="1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1"/>
</p:tagLst>
</file>

<file path=ppt/tags/tag191.xml><?xml version="1.0" encoding="utf-8"?>
<p:tagLst xmlns:a="http://schemas.openxmlformats.org/drawingml/2006/main" xmlns:r="http://schemas.openxmlformats.org/officeDocument/2006/relationships" xmlns:p="http://schemas.openxmlformats.org/presentationml/2006/main">
  <p:tag name="NUM" val="2"/>
</p:tagLst>
</file>

<file path=ppt/tags/tag192.xml><?xml version="1.0" encoding="utf-8"?>
<p:tagLst xmlns:a="http://schemas.openxmlformats.org/drawingml/2006/main" xmlns:r="http://schemas.openxmlformats.org/officeDocument/2006/relationships" xmlns:p="http://schemas.openxmlformats.org/presentationml/2006/main">
  <p:tag name="NUM" val="5"/>
</p:tagLst>
</file>

<file path=ppt/tags/tag193.xml><?xml version="1.0" encoding="utf-8"?>
<p:tagLst xmlns:a="http://schemas.openxmlformats.org/drawingml/2006/main" xmlns:r="http://schemas.openxmlformats.org/officeDocument/2006/relationships" xmlns:p="http://schemas.openxmlformats.org/presentationml/2006/main">
  <p:tag name="NUM" val="6"/>
</p:tagLst>
</file>

<file path=ppt/tags/tag194.xml><?xml version="1.0" encoding="utf-8"?>
<p:tagLst xmlns:a="http://schemas.openxmlformats.org/drawingml/2006/main" xmlns:r="http://schemas.openxmlformats.org/officeDocument/2006/relationships" xmlns:p="http://schemas.openxmlformats.org/presentationml/2006/main">
  <p:tag name="NUM" val="10"/>
</p:tagLst>
</file>

<file path=ppt/tags/tag195.xml><?xml version="1.0" encoding="utf-8"?>
<p:tagLst xmlns:a="http://schemas.openxmlformats.org/drawingml/2006/main" xmlns:r="http://schemas.openxmlformats.org/officeDocument/2006/relationships" xmlns:p="http://schemas.openxmlformats.org/presentationml/2006/main">
  <p:tag name="NUM" val="11"/>
</p:tagLst>
</file>

<file path=ppt/tags/tag196.xml><?xml version="1.0" encoding="utf-8"?>
<p:tagLst xmlns:a="http://schemas.openxmlformats.org/drawingml/2006/main" xmlns:r="http://schemas.openxmlformats.org/officeDocument/2006/relationships" xmlns:p="http://schemas.openxmlformats.org/presentationml/2006/main">
  <p:tag name="NUM" val="12"/>
</p:tagLst>
</file>

<file path=ppt/tags/tag197.xml><?xml version="1.0" encoding="utf-8"?>
<p:tagLst xmlns:a="http://schemas.openxmlformats.org/drawingml/2006/main" xmlns:r="http://schemas.openxmlformats.org/officeDocument/2006/relationships" xmlns:p="http://schemas.openxmlformats.org/presentationml/2006/main">
  <p:tag name="NUM" val="13"/>
</p:tagLst>
</file>

<file path=ppt/tags/tag198.xml><?xml version="1.0" encoding="utf-8"?>
<p:tagLst xmlns:a="http://schemas.openxmlformats.org/drawingml/2006/main" xmlns:r="http://schemas.openxmlformats.org/officeDocument/2006/relationships" xmlns:p="http://schemas.openxmlformats.org/presentationml/2006/main">
  <p:tag name="NUM" val="14"/>
</p:tagLst>
</file>

<file path=ppt/tags/tag19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4"/>
</p:tagLst>
</file>

<file path=ppt/tags/tag201.xml><?xml version="1.0" encoding="utf-8"?>
<p:tagLst xmlns:a="http://schemas.openxmlformats.org/drawingml/2006/main" xmlns:r="http://schemas.openxmlformats.org/officeDocument/2006/relationships" xmlns:p="http://schemas.openxmlformats.org/presentationml/2006/main">
  <p:tag name="NUM" val="1"/>
</p:tagLst>
</file>

<file path=ppt/tags/tag202.xml><?xml version="1.0" encoding="utf-8"?>
<p:tagLst xmlns:a="http://schemas.openxmlformats.org/drawingml/2006/main" xmlns:r="http://schemas.openxmlformats.org/officeDocument/2006/relationships" xmlns:p="http://schemas.openxmlformats.org/presentationml/2006/main">
  <p:tag name="NUM" val="2"/>
</p:tagLst>
</file>

<file path=ppt/tags/tag203.xml><?xml version="1.0" encoding="utf-8"?>
<p:tagLst xmlns:a="http://schemas.openxmlformats.org/drawingml/2006/main" xmlns:r="http://schemas.openxmlformats.org/officeDocument/2006/relationships" xmlns:p="http://schemas.openxmlformats.org/presentationml/2006/main">
  <p:tag name="NUM" val="3"/>
</p:tagLst>
</file>

<file path=ppt/tags/tag204.xml><?xml version="1.0" encoding="utf-8"?>
<p:tagLst xmlns:a="http://schemas.openxmlformats.org/drawingml/2006/main" xmlns:r="http://schemas.openxmlformats.org/officeDocument/2006/relationships" xmlns:p="http://schemas.openxmlformats.org/presentationml/2006/main">
  <p:tag name="NUM" val="4"/>
</p:tagLst>
</file>

<file path=ppt/tags/tag205.xml><?xml version="1.0" encoding="utf-8"?>
<p:tagLst xmlns:a="http://schemas.openxmlformats.org/drawingml/2006/main" xmlns:r="http://schemas.openxmlformats.org/officeDocument/2006/relationships" xmlns:p="http://schemas.openxmlformats.org/presentationml/2006/main">
  <p:tag name="NUM" val="5"/>
</p:tagLst>
</file>

<file path=ppt/tags/tag206.xml><?xml version="1.0" encoding="utf-8"?>
<p:tagLst xmlns:a="http://schemas.openxmlformats.org/drawingml/2006/main" xmlns:r="http://schemas.openxmlformats.org/officeDocument/2006/relationships" xmlns:p="http://schemas.openxmlformats.org/presentationml/2006/main">
  <p:tag name="NUM" val="6"/>
</p:tagLst>
</file>

<file path=ppt/tags/tag207.xml><?xml version="1.0" encoding="utf-8"?>
<p:tagLst xmlns:a="http://schemas.openxmlformats.org/drawingml/2006/main" xmlns:r="http://schemas.openxmlformats.org/officeDocument/2006/relationships" xmlns:p="http://schemas.openxmlformats.org/presentationml/2006/main">
  <p:tag name="NUM" val="7"/>
</p:tagLst>
</file>

<file path=ppt/tags/tag208.xml><?xml version="1.0" encoding="utf-8"?>
<p:tagLst xmlns:a="http://schemas.openxmlformats.org/drawingml/2006/main" xmlns:r="http://schemas.openxmlformats.org/officeDocument/2006/relationships" xmlns:p="http://schemas.openxmlformats.org/presentationml/2006/main">
  <p:tag name="NUM" val="8"/>
</p:tagLst>
</file>

<file path=ppt/tags/tag209.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10.xml><?xml version="1.0" encoding="utf-8"?>
<p:tagLst xmlns:a="http://schemas.openxmlformats.org/drawingml/2006/main" xmlns:r="http://schemas.openxmlformats.org/officeDocument/2006/relationships" xmlns:p="http://schemas.openxmlformats.org/presentationml/2006/main">
  <p:tag name="NUM" val="10"/>
</p:tagLst>
</file>

<file path=ppt/tags/tag211.xml><?xml version="1.0" encoding="utf-8"?>
<p:tagLst xmlns:a="http://schemas.openxmlformats.org/drawingml/2006/main" xmlns:r="http://schemas.openxmlformats.org/officeDocument/2006/relationships" xmlns:p="http://schemas.openxmlformats.org/presentationml/2006/main">
  <p:tag name="NUM" val="11"/>
</p:tagLst>
</file>

<file path=ppt/tags/tag212.xml><?xml version="1.0" encoding="utf-8"?>
<p:tagLst xmlns:a="http://schemas.openxmlformats.org/drawingml/2006/main" xmlns:r="http://schemas.openxmlformats.org/officeDocument/2006/relationships" xmlns:p="http://schemas.openxmlformats.org/presentationml/2006/main">
  <p:tag name="NUM" val="12"/>
</p:tagLst>
</file>

<file path=ppt/tags/tag213.xml><?xml version="1.0" encoding="utf-8"?>
<p:tagLst xmlns:a="http://schemas.openxmlformats.org/drawingml/2006/main" xmlns:r="http://schemas.openxmlformats.org/officeDocument/2006/relationships" xmlns:p="http://schemas.openxmlformats.org/presentationml/2006/main">
  <p:tag name="NUM" val="13"/>
</p:tagLst>
</file>

<file path=ppt/tags/tag214.xml><?xml version="1.0" encoding="utf-8"?>
<p:tagLst xmlns:a="http://schemas.openxmlformats.org/drawingml/2006/main" xmlns:r="http://schemas.openxmlformats.org/officeDocument/2006/relationships" xmlns:p="http://schemas.openxmlformats.org/presentationml/2006/main">
  <p:tag name="NUM" val="1"/>
</p:tagLst>
</file>

<file path=ppt/tags/tag215.xml><?xml version="1.0" encoding="utf-8"?>
<p:tagLst xmlns:a="http://schemas.openxmlformats.org/drawingml/2006/main" xmlns:r="http://schemas.openxmlformats.org/officeDocument/2006/relationships" xmlns:p="http://schemas.openxmlformats.org/presentationml/2006/main">
  <p:tag name="NUM" val="2"/>
</p:tagLst>
</file>

<file path=ppt/tags/tag216.xml><?xml version="1.0" encoding="utf-8"?>
<p:tagLst xmlns:a="http://schemas.openxmlformats.org/drawingml/2006/main" xmlns:r="http://schemas.openxmlformats.org/officeDocument/2006/relationships" xmlns:p="http://schemas.openxmlformats.org/presentationml/2006/main">
  <p:tag name="NUM" val="3"/>
</p:tagLst>
</file>

<file path=ppt/tags/tag217.xml><?xml version="1.0" encoding="utf-8"?>
<p:tagLst xmlns:a="http://schemas.openxmlformats.org/drawingml/2006/main" xmlns:r="http://schemas.openxmlformats.org/officeDocument/2006/relationships" xmlns:p="http://schemas.openxmlformats.org/presentationml/2006/main">
  <p:tag name="NUM" val="2"/>
</p:tagLst>
</file>

<file path=ppt/tags/tag218.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2"/>
</p:tagLst>
</file>

<file path=ppt/tags/tag31.xml><?xml version="1.0" encoding="utf-8"?>
<p:tagLst xmlns:a="http://schemas.openxmlformats.org/drawingml/2006/main" xmlns:r="http://schemas.openxmlformats.org/officeDocument/2006/relationships" xmlns:p="http://schemas.openxmlformats.org/presentationml/2006/main">
  <p:tag name="NUM" val="13"/>
</p:tagLst>
</file>

<file path=ppt/tags/tag32.xml><?xml version="1.0" encoding="utf-8"?>
<p:tagLst xmlns:a="http://schemas.openxmlformats.org/drawingml/2006/main" xmlns:r="http://schemas.openxmlformats.org/officeDocument/2006/relationships" xmlns:p="http://schemas.openxmlformats.org/presentationml/2006/main">
  <p:tag name="NUM" val="14"/>
</p:tagLst>
</file>

<file path=ppt/tags/tag33.xml><?xml version="1.0" encoding="utf-8"?>
<p:tagLst xmlns:a="http://schemas.openxmlformats.org/drawingml/2006/main" xmlns:r="http://schemas.openxmlformats.org/officeDocument/2006/relationships" xmlns:p="http://schemas.openxmlformats.org/presentationml/2006/main">
  <p:tag name="NUM" val="15"/>
</p:tagLst>
</file>

<file path=ppt/tags/tag34.xml><?xml version="1.0" encoding="utf-8"?>
<p:tagLst xmlns:a="http://schemas.openxmlformats.org/drawingml/2006/main" xmlns:r="http://schemas.openxmlformats.org/officeDocument/2006/relationships" xmlns:p="http://schemas.openxmlformats.org/presentationml/2006/main">
  <p:tag name="NUM" val="16"/>
</p:tagLst>
</file>

<file path=ppt/tags/tag35.xml><?xml version="1.0" encoding="utf-8"?>
<p:tagLst xmlns:a="http://schemas.openxmlformats.org/drawingml/2006/main" xmlns:r="http://schemas.openxmlformats.org/officeDocument/2006/relationships" xmlns:p="http://schemas.openxmlformats.org/presentationml/2006/main">
  <p:tag name="NUM" val="17"/>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9"/>
</p:tagLst>
</file>

<file path=ppt/tags/tag69.xml><?xml version="1.0" encoding="utf-8"?>
<p:tagLst xmlns:a="http://schemas.openxmlformats.org/drawingml/2006/main" xmlns:r="http://schemas.openxmlformats.org/officeDocument/2006/relationships" xmlns:p="http://schemas.openxmlformats.org/presentationml/2006/main">
  <p:tag name="NUM" val="10"/>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11"/>
</p:tagLst>
</file>

<file path=ppt/tags/tag71.xml><?xml version="1.0" encoding="utf-8"?>
<p:tagLst xmlns:a="http://schemas.openxmlformats.org/drawingml/2006/main" xmlns:r="http://schemas.openxmlformats.org/officeDocument/2006/relationships" xmlns:p="http://schemas.openxmlformats.org/presentationml/2006/main">
  <p:tag name="NUM" val="12"/>
</p:tagLst>
</file>

<file path=ppt/tags/tag72.xml><?xml version="1.0" encoding="utf-8"?>
<p:tagLst xmlns:a="http://schemas.openxmlformats.org/drawingml/2006/main" xmlns:r="http://schemas.openxmlformats.org/officeDocument/2006/relationships" xmlns:p="http://schemas.openxmlformats.org/presentationml/2006/main">
  <p:tag name="NUM" val="13"/>
</p:tagLst>
</file>

<file path=ppt/tags/tag73.xml><?xml version="1.0" encoding="utf-8"?>
<p:tagLst xmlns:a="http://schemas.openxmlformats.org/drawingml/2006/main" xmlns:r="http://schemas.openxmlformats.org/officeDocument/2006/relationships" xmlns:p="http://schemas.openxmlformats.org/presentationml/2006/main">
  <p:tag name="NUM" val="14"/>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7"/>
</p:tagLst>
</file>

<file path=ppt/tags/tag92.xml><?xml version="1.0" encoding="utf-8"?>
<p:tagLst xmlns:a="http://schemas.openxmlformats.org/drawingml/2006/main" xmlns:r="http://schemas.openxmlformats.org/officeDocument/2006/relationships" xmlns:p="http://schemas.openxmlformats.org/presentationml/2006/main">
  <p:tag name="NUM" val="8"/>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6"/>
</p:tagLst>
</file>

<file path=ppt/tags/tag99.xml><?xml version="1.0" encoding="utf-8"?>
<p:tagLst xmlns:a="http://schemas.openxmlformats.org/drawingml/2006/main" xmlns:r="http://schemas.openxmlformats.org/officeDocument/2006/relationships" xmlns:p="http://schemas.openxmlformats.org/presentationml/2006/main">
  <p:tag name="NUM" val="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5561</TotalTime>
  <Words>2028</Words>
  <Application>Microsoft Office PowerPoint</Application>
  <PresentationFormat>On-screen Show (4:3)</PresentationFormat>
  <Paragraphs>346</Paragraphs>
  <Slides>32</Slides>
  <Notes>12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Flow</vt:lpstr>
      <vt:lpstr>Slide 1</vt:lpstr>
      <vt:lpstr>Objectifs de la formation</vt:lpstr>
      <vt:lpstr>Slide 3</vt:lpstr>
      <vt:lpstr>Financement du ministère de l’Éducation </vt:lpstr>
      <vt:lpstr>Portée du projet </vt:lpstr>
      <vt:lpstr>Partie A : </vt:lpstr>
      <vt:lpstr>Slide 7</vt:lpstr>
      <vt:lpstr>Partie B : </vt:lpstr>
      <vt:lpstr>Slide 9</vt:lpstr>
      <vt:lpstr>Fonds du ministère de l’Éducation </vt:lpstr>
      <vt:lpstr>Objectifs du projet</vt:lpstr>
      <vt:lpstr>Slide 12</vt:lpstr>
      <vt:lpstr>Résultats des inspections</vt:lpstr>
      <vt:lpstr>Ordres du secteur de l’éducation</vt:lpstr>
      <vt:lpstr>Slide 15</vt:lpstr>
      <vt:lpstr> Y a-t-il une personne au sein de votre conseil scolaire qui est responsable de donner suite aux résultats des inspections du ministère du Travail?</vt:lpstr>
      <vt:lpstr> Y a-t-il une personne au sein de votre conseil scolaire qui est responsable de donner suite aux résultats des inspections du ministère du Travail?</vt:lpstr>
      <vt:lpstr> Y a-t-il une personne au sein de votre conseil scolaire qui est responsable de donner suite aux résultats des inspections du ministère du Travail?</vt:lpstr>
      <vt:lpstr>Acceptez-vous de partager les résultats des inspections du ministère du Travail concernant votre conseil avec l’équipe de santé et sécurité de CODE?</vt:lpstr>
      <vt:lpstr>Acceptez-vous de partager les résultats de la section 5.4 – Santé et sécurité du rapport d’examen opérationnel de votre conseil scolaire avec l’équipe de santé et sécurité de CODE?</vt:lpstr>
      <vt:lpstr>Votre conseil scolaire a-t-il reçu des ordonnances de non-conformité (p. ex., ordres de se conformer dans un délai prescrit, ordres d’arrêt des travaux, ordres de se conformer immédiatement)?</vt:lpstr>
      <vt:lpstr>Ces ordonnances ont-elles été respectées?</vt:lpstr>
      <vt:lpstr>À quelle fréquence votre conseil scolaire effectue-t-il des inspections des ateliers d’éducation technologique et des laboratoires de sciences dans les écoles?</vt:lpstr>
      <vt:lpstr>Qui effectue les inspections de votre conseil scolaire des ateliers d’éducation technologique et des laboratoires de sciences?</vt:lpstr>
      <vt:lpstr>Votre conseil scolaire offre-t-il régulièrement une formation sur la sécurité pour les enseignantes et les enseignants de sciences?</vt:lpstr>
      <vt:lpstr>Votre conseil scolaire offre-t-il régulièrement une formation sur la sécurité pour les enseignantes et les enseignants spécialisés en éducation technologique?</vt:lpstr>
      <vt:lpstr>Votre conseil scolaire offre-t-il régulièrement une formation sur la sécurité pour les directrices et directeurs d’écoles?</vt:lpstr>
      <vt:lpstr>Qui donne cette formation?</vt:lpstr>
      <vt:lpstr>Quels sont les plus grands défis qui devront être relevés dans votre conseil scolaire pour satisfaire aux exigences de santé et sécurité afin d’avoir des ateliers d’éducation technologique et des laboratoires de sciences sécuritaires? (en pourcentage)</vt:lpstr>
      <vt:lpstr>Quelles ressources / quels outils et soutien sont les plus nécessaires pour favoriser l’adoption d’une culture axée sur la sécurité dans toutes les écoles de votre conseil scolaire? (en pourcentage)</vt:lpstr>
      <vt:lpstr>La sécurité fait partie de nos activités de base :</vt:lpstr>
      <vt:lpstr>Slide 32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dc:creator>
  <cp:lastModifiedBy>Charles Vallée</cp:lastModifiedBy>
  <cp:revision>190</cp:revision>
  <dcterms:created xsi:type="dcterms:W3CDTF">2013-09-15T20:41:59Z</dcterms:created>
  <dcterms:modified xsi:type="dcterms:W3CDTF">2013-11-20T14:55:09Z</dcterms:modified>
</cp:coreProperties>
</file>